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2.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65938" cy="9998075"/>
  <p:embeddedFontLst>
    <p:embeddedFont>
      <p:font typeface="Calibri" panose="020F0502020204030204" pitchFamily="34" charset="0"/>
      <p:regular r:id="rId13"/>
      <p:bold r:id="rId14"/>
      <p:italic r:id="rId15"/>
      <p:boldItalic r:id="rId16"/>
    </p:embeddedFont>
    <p:embeddedFont>
      <p:font typeface="Lato Black" panose="020F0502020204030203" pitchFamily="34" charset="0"/>
      <p:bold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jQQZQwXvUAzkBaMCDQZPLQ9FEsv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39B670-30CF-41D0-99C8-FBCF7DD62B86}">
  <a:tblStyle styleId="{E839B670-30CF-41D0-99C8-FBCF7DD62B8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5240" cy="501640"/>
          </a:xfrm>
          <a:prstGeom prst="rect">
            <a:avLst/>
          </a:prstGeom>
          <a:noFill/>
          <a:ln>
            <a:noFill/>
          </a:ln>
        </p:spPr>
        <p:txBody>
          <a:bodyPr spcFirstLastPara="1" wrap="square" lIns="96350" tIns="48175" rIns="96350" bIns="48175"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9109" y="0"/>
            <a:ext cx="2975240" cy="501640"/>
          </a:xfrm>
          <a:prstGeom prst="rect">
            <a:avLst/>
          </a:prstGeom>
          <a:noFill/>
          <a:ln>
            <a:noFill/>
          </a:ln>
        </p:spPr>
        <p:txBody>
          <a:bodyPr spcFirstLastPara="1" wrap="square" lIns="96350" tIns="48175" rIns="96350" bIns="48175"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4975" y="1249363"/>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6594" y="4811574"/>
            <a:ext cx="5492750" cy="3936742"/>
          </a:xfrm>
          <a:prstGeom prst="rect">
            <a:avLst/>
          </a:prstGeom>
          <a:noFill/>
          <a:ln>
            <a:noFill/>
          </a:ln>
        </p:spPr>
        <p:txBody>
          <a:bodyPr spcFirstLastPara="1" wrap="square" lIns="96350" tIns="48175" rIns="96350" bIns="481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96437"/>
            <a:ext cx="2975240" cy="501639"/>
          </a:xfrm>
          <a:prstGeom prst="rect">
            <a:avLst/>
          </a:prstGeom>
          <a:noFill/>
          <a:ln>
            <a:noFill/>
          </a:ln>
        </p:spPr>
        <p:txBody>
          <a:bodyPr spcFirstLastPara="1" wrap="square" lIns="96350" tIns="48175" rIns="96350" bIns="48175"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9109" y="9496437"/>
            <a:ext cx="2975240" cy="501639"/>
          </a:xfrm>
          <a:prstGeom prst="rect">
            <a:avLst/>
          </a:prstGeom>
          <a:noFill/>
          <a:ln>
            <a:noFill/>
          </a:ln>
        </p:spPr>
        <p:txBody>
          <a:bodyPr spcFirstLastPara="1" wrap="square" lIns="96350" tIns="48175" rIns="96350" bIns="48175" anchor="b" anchorCtr="0">
            <a:noAutofit/>
          </a:bodyPr>
          <a:lstStyle/>
          <a:p>
            <a:pPr marL="0" marR="0" lvl="0" indent="0" algn="r" rtl="0">
              <a:spcBef>
                <a:spcPts val="0"/>
              </a:spcBef>
              <a:spcAft>
                <a:spcPts val="0"/>
              </a:spcAft>
              <a:buNone/>
            </a:pPr>
            <a:fld id="{00000000-1234-1234-1234-123412341234}" type="slidenum">
              <a:rPr lang="en-GB"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1:notes"/>
          <p:cNvSpPr txBox="1">
            <a:spLocks noGrp="1"/>
          </p:cNvSpPr>
          <p:nvPr>
            <p:ph type="body" idx="1"/>
          </p:nvPr>
        </p:nvSpPr>
        <p:spPr>
          <a:xfrm>
            <a:off x="686594" y="4811574"/>
            <a:ext cx="5492750" cy="3936742"/>
          </a:xfrm>
          <a:prstGeom prst="rect">
            <a:avLst/>
          </a:prstGeom>
        </p:spPr>
        <p:txBody>
          <a:bodyPr spcFirstLastPara="1" wrap="square" lIns="96350" tIns="48175" rIns="96350" bIns="48175" anchor="t" anchorCtr="0">
            <a:noAutofit/>
          </a:bodyPr>
          <a:lstStyle/>
          <a:p>
            <a:pPr marL="0" lvl="0" indent="0" algn="l" rtl="0">
              <a:spcBef>
                <a:spcPts val="0"/>
              </a:spcBef>
              <a:spcAft>
                <a:spcPts val="0"/>
              </a:spcAft>
              <a:buNone/>
            </a:pPr>
            <a:endParaRPr/>
          </a:p>
        </p:txBody>
      </p:sp>
      <p:sp>
        <p:nvSpPr>
          <p:cNvPr id="55" name="Google Shape;55;p1:notes"/>
          <p:cNvSpPr>
            <a:spLocks noGrp="1" noRot="1" noChangeAspect="1"/>
          </p:cNvSpPr>
          <p:nvPr>
            <p:ph type="sldImg" idx="2"/>
          </p:nvPr>
        </p:nvSpPr>
        <p:spPr>
          <a:xfrm>
            <a:off x="434975" y="1249363"/>
            <a:ext cx="5997575"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0:notes"/>
          <p:cNvSpPr txBox="1">
            <a:spLocks noGrp="1"/>
          </p:cNvSpPr>
          <p:nvPr>
            <p:ph type="body" idx="1"/>
          </p:nvPr>
        </p:nvSpPr>
        <p:spPr>
          <a:xfrm>
            <a:off x="686594" y="4811574"/>
            <a:ext cx="5492750" cy="3936742"/>
          </a:xfrm>
          <a:prstGeom prst="rect">
            <a:avLst/>
          </a:prstGeom>
        </p:spPr>
        <p:txBody>
          <a:bodyPr spcFirstLastPara="1" wrap="square" lIns="96350" tIns="48175" rIns="96350" bIns="48175" anchor="t" anchorCtr="0">
            <a:noAutofit/>
          </a:bodyPr>
          <a:lstStyle/>
          <a:p>
            <a:pPr marL="0" lvl="0" indent="0" algn="l" rtl="0">
              <a:spcBef>
                <a:spcPts val="0"/>
              </a:spcBef>
              <a:spcAft>
                <a:spcPts val="0"/>
              </a:spcAft>
              <a:buNone/>
            </a:pPr>
            <a:endParaRPr/>
          </a:p>
        </p:txBody>
      </p:sp>
      <p:sp>
        <p:nvSpPr>
          <p:cNvPr id="196" name="Google Shape;196;p10:notes"/>
          <p:cNvSpPr>
            <a:spLocks noGrp="1" noRot="1" noChangeAspect="1"/>
          </p:cNvSpPr>
          <p:nvPr>
            <p:ph type="sldImg" idx="2"/>
          </p:nvPr>
        </p:nvSpPr>
        <p:spPr>
          <a:xfrm>
            <a:off x="434975" y="1249363"/>
            <a:ext cx="5997575"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686594" y="4811574"/>
            <a:ext cx="5492750" cy="3936742"/>
          </a:xfrm>
          <a:prstGeom prst="rect">
            <a:avLst/>
          </a:prstGeom>
        </p:spPr>
        <p:txBody>
          <a:bodyPr spcFirstLastPara="1" wrap="square" lIns="96350" tIns="48175" rIns="96350" bIns="48175" anchor="t" anchorCtr="0">
            <a:noAutofit/>
          </a:bodyPr>
          <a:lstStyle/>
          <a:p>
            <a:pPr marL="0" lvl="0" indent="0" algn="l" rtl="0">
              <a:spcBef>
                <a:spcPts val="0"/>
              </a:spcBef>
              <a:spcAft>
                <a:spcPts val="0"/>
              </a:spcAft>
              <a:buNone/>
            </a:pPr>
            <a:endParaRPr/>
          </a:p>
        </p:txBody>
      </p:sp>
      <p:sp>
        <p:nvSpPr>
          <p:cNvPr id="71" name="Google Shape;71;p2:notes"/>
          <p:cNvSpPr>
            <a:spLocks noGrp="1" noRot="1" noChangeAspect="1"/>
          </p:cNvSpPr>
          <p:nvPr>
            <p:ph type="sldImg" idx="2"/>
          </p:nvPr>
        </p:nvSpPr>
        <p:spPr>
          <a:xfrm>
            <a:off x="434975" y="1249363"/>
            <a:ext cx="5997575"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txBox="1">
            <a:spLocks noGrp="1"/>
          </p:cNvSpPr>
          <p:nvPr>
            <p:ph type="body" idx="1"/>
          </p:nvPr>
        </p:nvSpPr>
        <p:spPr>
          <a:xfrm>
            <a:off x="686594" y="4811574"/>
            <a:ext cx="5492750" cy="3936742"/>
          </a:xfrm>
          <a:prstGeom prst="rect">
            <a:avLst/>
          </a:prstGeom>
        </p:spPr>
        <p:txBody>
          <a:bodyPr spcFirstLastPara="1" wrap="square" lIns="96350" tIns="48175" rIns="96350" bIns="48175" anchor="t" anchorCtr="0">
            <a:noAutofit/>
          </a:bodyPr>
          <a:lstStyle/>
          <a:p>
            <a:pPr marL="0" lvl="0" indent="0" algn="l" rtl="0">
              <a:spcBef>
                <a:spcPts val="0"/>
              </a:spcBef>
              <a:spcAft>
                <a:spcPts val="0"/>
              </a:spcAft>
              <a:buNone/>
            </a:pPr>
            <a:endParaRPr/>
          </a:p>
        </p:txBody>
      </p:sp>
      <p:sp>
        <p:nvSpPr>
          <p:cNvPr id="83" name="Google Shape;83;p3:notes"/>
          <p:cNvSpPr>
            <a:spLocks noGrp="1" noRot="1" noChangeAspect="1"/>
          </p:cNvSpPr>
          <p:nvPr>
            <p:ph type="sldImg" idx="2"/>
          </p:nvPr>
        </p:nvSpPr>
        <p:spPr>
          <a:xfrm>
            <a:off x="434975" y="1249363"/>
            <a:ext cx="5997575"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6594" y="4811574"/>
            <a:ext cx="5492750" cy="3936742"/>
          </a:xfrm>
          <a:prstGeom prst="rect">
            <a:avLst/>
          </a:prstGeom>
        </p:spPr>
        <p:txBody>
          <a:bodyPr spcFirstLastPara="1" wrap="square" lIns="96350" tIns="48175" rIns="96350" bIns="48175" anchor="t" anchorCtr="0">
            <a:noAutofit/>
          </a:bodyPr>
          <a:lstStyle/>
          <a:p>
            <a:pPr marL="0" lvl="0" indent="0" algn="l" rtl="0">
              <a:spcBef>
                <a:spcPts val="0"/>
              </a:spcBef>
              <a:spcAft>
                <a:spcPts val="0"/>
              </a:spcAft>
              <a:buNone/>
            </a:pPr>
            <a:endParaRPr/>
          </a:p>
        </p:txBody>
      </p:sp>
      <p:sp>
        <p:nvSpPr>
          <p:cNvPr id="100" name="Google Shape;100;p4:notes"/>
          <p:cNvSpPr>
            <a:spLocks noGrp="1" noRot="1" noChangeAspect="1"/>
          </p:cNvSpPr>
          <p:nvPr>
            <p:ph type="sldImg" idx="2"/>
          </p:nvPr>
        </p:nvSpPr>
        <p:spPr>
          <a:xfrm>
            <a:off x="434975" y="1249363"/>
            <a:ext cx="5997575"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txBox="1">
            <a:spLocks noGrp="1"/>
          </p:cNvSpPr>
          <p:nvPr>
            <p:ph type="body" idx="1"/>
          </p:nvPr>
        </p:nvSpPr>
        <p:spPr>
          <a:xfrm>
            <a:off x="686594" y="4811574"/>
            <a:ext cx="5492750" cy="3936742"/>
          </a:xfrm>
          <a:prstGeom prst="rect">
            <a:avLst/>
          </a:prstGeom>
        </p:spPr>
        <p:txBody>
          <a:bodyPr spcFirstLastPara="1" wrap="square" lIns="96350" tIns="48175" rIns="96350" bIns="48175" anchor="t" anchorCtr="0">
            <a:noAutofit/>
          </a:bodyPr>
          <a:lstStyle/>
          <a:p>
            <a:pPr marL="0" lvl="0" indent="0" algn="l" rtl="0">
              <a:spcBef>
                <a:spcPts val="0"/>
              </a:spcBef>
              <a:spcAft>
                <a:spcPts val="0"/>
              </a:spcAft>
              <a:buNone/>
            </a:pPr>
            <a:endParaRPr/>
          </a:p>
        </p:txBody>
      </p:sp>
      <p:sp>
        <p:nvSpPr>
          <p:cNvPr id="113" name="Google Shape;113;p5:notes"/>
          <p:cNvSpPr>
            <a:spLocks noGrp="1" noRot="1" noChangeAspect="1"/>
          </p:cNvSpPr>
          <p:nvPr>
            <p:ph type="sldImg" idx="2"/>
          </p:nvPr>
        </p:nvSpPr>
        <p:spPr>
          <a:xfrm>
            <a:off x="434975" y="1249363"/>
            <a:ext cx="5997575"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txBox="1">
            <a:spLocks noGrp="1"/>
          </p:cNvSpPr>
          <p:nvPr>
            <p:ph type="body" idx="1"/>
          </p:nvPr>
        </p:nvSpPr>
        <p:spPr>
          <a:xfrm>
            <a:off x="686594" y="4811574"/>
            <a:ext cx="5492750" cy="3936742"/>
          </a:xfrm>
          <a:prstGeom prst="rect">
            <a:avLst/>
          </a:prstGeom>
        </p:spPr>
        <p:txBody>
          <a:bodyPr spcFirstLastPara="1" wrap="square" lIns="96350" tIns="48175" rIns="96350" bIns="48175" anchor="t" anchorCtr="0">
            <a:noAutofit/>
          </a:bodyPr>
          <a:lstStyle/>
          <a:p>
            <a:pPr marL="0" lvl="0" indent="0" algn="l" rtl="0">
              <a:spcBef>
                <a:spcPts val="0"/>
              </a:spcBef>
              <a:spcAft>
                <a:spcPts val="0"/>
              </a:spcAft>
              <a:buNone/>
            </a:pPr>
            <a:endParaRPr/>
          </a:p>
        </p:txBody>
      </p:sp>
      <p:sp>
        <p:nvSpPr>
          <p:cNvPr id="127" name="Google Shape;127;p6:notes"/>
          <p:cNvSpPr>
            <a:spLocks noGrp="1" noRot="1" noChangeAspect="1"/>
          </p:cNvSpPr>
          <p:nvPr>
            <p:ph type="sldImg" idx="2"/>
          </p:nvPr>
        </p:nvSpPr>
        <p:spPr>
          <a:xfrm>
            <a:off x="434975" y="1249363"/>
            <a:ext cx="5997575"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86594" y="4811574"/>
            <a:ext cx="5492750" cy="3936742"/>
          </a:xfrm>
          <a:prstGeom prst="rect">
            <a:avLst/>
          </a:prstGeom>
        </p:spPr>
        <p:txBody>
          <a:bodyPr spcFirstLastPara="1" wrap="square" lIns="96350" tIns="48175" rIns="96350" bIns="48175" anchor="t" anchorCtr="0">
            <a:noAutofit/>
          </a:bodyPr>
          <a:lstStyle/>
          <a:p>
            <a:pPr marL="0" lvl="0" indent="0" algn="l" rtl="0">
              <a:spcBef>
                <a:spcPts val="0"/>
              </a:spcBef>
              <a:spcAft>
                <a:spcPts val="0"/>
              </a:spcAft>
              <a:buNone/>
            </a:pPr>
            <a:endParaRPr/>
          </a:p>
        </p:txBody>
      </p:sp>
      <p:sp>
        <p:nvSpPr>
          <p:cNvPr id="144" name="Google Shape;144;p7:notes"/>
          <p:cNvSpPr>
            <a:spLocks noGrp="1" noRot="1" noChangeAspect="1"/>
          </p:cNvSpPr>
          <p:nvPr>
            <p:ph type="sldImg" idx="2"/>
          </p:nvPr>
        </p:nvSpPr>
        <p:spPr>
          <a:xfrm>
            <a:off x="434975" y="1249363"/>
            <a:ext cx="5997575"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8:notes"/>
          <p:cNvSpPr txBox="1">
            <a:spLocks noGrp="1"/>
          </p:cNvSpPr>
          <p:nvPr>
            <p:ph type="body" idx="1"/>
          </p:nvPr>
        </p:nvSpPr>
        <p:spPr>
          <a:xfrm>
            <a:off x="686594" y="4811574"/>
            <a:ext cx="5492750" cy="3936742"/>
          </a:xfrm>
          <a:prstGeom prst="rect">
            <a:avLst/>
          </a:prstGeom>
        </p:spPr>
        <p:txBody>
          <a:bodyPr spcFirstLastPara="1" wrap="square" lIns="96350" tIns="48175" rIns="96350" bIns="48175" anchor="t" anchorCtr="0">
            <a:noAutofit/>
          </a:bodyPr>
          <a:lstStyle/>
          <a:p>
            <a:pPr marL="0" lvl="0" indent="0" algn="l" rtl="0">
              <a:spcBef>
                <a:spcPts val="0"/>
              </a:spcBef>
              <a:spcAft>
                <a:spcPts val="0"/>
              </a:spcAft>
              <a:buNone/>
            </a:pPr>
            <a:endParaRPr/>
          </a:p>
        </p:txBody>
      </p:sp>
      <p:sp>
        <p:nvSpPr>
          <p:cNvPr id="176" name="Google Shape;176;p8:notes"/>
          <p:cNvSpPr>
            <a:spLocks noGrp="1" noRot="1" noChangeAspect="1"/>
          </p:cNvSpPr>
          <p:nvPr>
            <p:ph type="sldImg" idx="2"/>
          </p:nvPr>
        </p:nvSpPr>
        <p:spPr>
          <a:xfrm>
            <a:off x="434975" y="1249363"/>
            <a:ext cx="5997575"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6594" y="4811574"/>
            <a:ext cx="5492750" cy="3936742"/>
          </a:xfrm>
          <a:prstGeom prst="rect">
            <a:avLst/>
          </a:prstGeom>
        </p:spPr>
        <p:txBody>
          <a:bodyPr spcFirstLastPara="1" wrap="square" lIns="96350" tIns="48175" rIns="96350" bIns="48175" anchor="t" anchorCtr="0">
            <a:noAutofit/>
          </a:bodyPr>
          <a:lstStyle/>
          <a:p>
            <a:pPr marL="0" lvl="0" indent="0" algn="l" rtl="0">
              <a:spcBef>
                <a:spcPts val="0"/>
              </a:spcBef>
              <a:spcAft>
                <a:spcPts val="0"/>
              </a:spcAft>
              <a:buNone/>
            </a:pPr>
            <a:endParaRPr/>
          </a:p>
        </p:txBody>
      </p:sp>
      <p:sp>
        <p:nvSpPr>
          <p:cNvPr id="190" name="Google Shape;190;p9:notes"/>
          <p:cNvSpPr>
            <a:spLocks noGrp="1" noRot="1" noChangeAspect="1"/>
          </p:cNvSpPr>
          <p:nvPr>
            <p:ph type="sldImg" idx="2"/>
          </p:nvPr>
        </p:nvSpPr>
        <p:spPr>
          <a:xfrm>
            <a:off x="434975" y="1249363"/>
            <a:ext cx="5997575"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With Header Bar">
  <p:cSld name="With Header Bar">
    <p:spTree>
      <p:nvGrpSpPr>
        <p:cNvPr id="1" name="Shape 15"/>
        <p:cNvGrpSpPr/>
        <p:nvPr/>
      </p:nvGrpSpPr>
      <p:grpSpPr>
        <a:xfrm>
          <a:off x="0" y="0"/>
          <a:ext cx="0" cy="0"/>
          <a:chOff x="0" y="0"/>
          <a:chExt cx="0" cy="0"/>
        </a:xfrm>
      </p:grpSpPr>
      <p:sp>
        <p:nvSpPr>
          <p:cNvPr id="16" name="Google Shape;16;p12"/>
          <p:cNvSpPr/>
          <p:nvPr/>
        </p:nvSpPr>
        <p:spPr>
          <a:xfrm>
            <a:off x="0" y="0"/>
            <a:ext cx="12192000" cy="1179375"/>
          </a:xfrm>
          <a:prstGeom prst="rect">
            <a:avLst/>
          </a:prstGeom>
          <a:solidFill>
            <a:srgbClr val="0D5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12"/>
          <p:cNvSpPr/>
          <p:nvPr/>
        </p:nvSpPr>
        <p:spPr>
          <a:xfrm>
            <a:off x="0" y="6394002"/>
            <a:ext cx="12192000" cy="463998"/>
          </a:xfrm>
          <a:prstGeom prst="rect">
            <a:avLst/>
          </a:prstGeom>
          <a:solidFill>
            <a:srgbClr val="0D5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8;p12"/>
          <p:cNvSpPr/>
          <p:nvPr/>
        </p:nvSpPr>
        <p:spPr>
          <a:xfrm>
            <a:off x="838198" y="495283"/>
            <a:ext cx="10515604" cy="53848"/>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12"/>
          <p:cNvSpPr/>
          <p:nvPr/>
        </p:nvSpPr>
        <p:spPr>
          <a:xfrm>
            <a:off x="177916" y="37402"/>
            <a:ext cx="1112241" cy="1112241"/>
          </a:xfrm>
          <a:prstGeom prst="ellipse">
            <a:avLst/>
          </a:prstGeom>
          <a:solidFill>
            <a:schemeClr val="lt1"/>
          </a:solidFill>
          <a:ln w="12700" cap="flat" cmpd="sng">
            <a:solidFill>
              <a:srgbClr val="31538F"/>
            </a:solidFill>
            <a:prstDash val="solid"/>
            <a:miter lim="800000"/>
            <a:headEnd type="none" w="sm" len="sm"/>
            <a:tailEnd type="none" w="sm" len="sm"/>
          </a:ln>
          <a:effectLst>
            <a:outerShdw blurRad="50800" dist="38100" dir="2700000" algn="tl" rotWithShape="0">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 name="Google Shape;20;p12" descr="A picture containing drawing, light&#10;&#10;Description automatically generated"/>
          <p:cNvPicPr preferRelativeResize="0"/>
          <p:nvPr/>
        </p:nvPicPr>
        <p:blipFill rotWithShape="1">
          <a:blip r:embed="rId2">
            <a:alphaModFix/>
          </a:blip>
          <a:srcRect/>
          <a:stretch/>
        </p:blipFill>
        <p:spPr>
          <a:xfrm>
            <a:off x="10058399" y="6466169"/>
            <a:ext cx="1985819" cy="295699"/>
          </a:xfrm>
          <a:prstGeom prst="rect">
            <a:avLst/>
          </a:prstGeom>
          <a:noFill/>
          <a:ln>
            <a:noFill/>
          </a:ln>
        </p:spPr>
      </p:pic>
      <p:sp>
        <p:nvSpPr>
          <p:cNvPr id="21" name="Google Shape;21;p12"/>
          <p:cNvSpPr txBox="1">
            <a:spLocks noGrp="1"/>
          </p:cNvSpPr>
          <p:nvPr>
            <p:ph type="title"/>
          </p:nvPr>
        </p:nvSpPr>
        <p:spPr>
          <a:xfrm>
            <a:off x="1498484" y="-147"/>
            <a:ext cx="10515600" cy="5321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Lato Black"/>
              <a:buNone/>
              <a:defRPr sz="3200" b="1">
                <a:solidFill>
                  <a:schemeClr val="lt1"/>
                </a:solidFill>
                <a:latin typeface="Lato Black"/>
                <a:ea typeface="Lato Black"/>
                <a:cs typeface="Lato Black"/>
                <a:sym typeface="Lato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2"/>
          <p:cNvSpPr txBox="1">
            <a:spLocks noGrp="1"/>
          </p:cNvSpPr>
          <p:nvPr>
            <p:ph type="sldNum" idx="12"/>
          </p:nvPr>
        </p:nvSpPr>
        <p:spPr>
          <a:xfrm>
            <a:off x="122300" y="6431455"/>
            <a:ext cx="529209"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800" b="0" i="0" u="none" strike="noStrike" cap="none">
                <a:solidFill>
                  <a:schemeClr val="lt1"/>
                </a:solidFill>
                <a:latin typeface="Calibri"/>
                <a:ea typeface="Calibri"/>
                <a:cs typeface="Calibri"/>
                <a:sym typeface="Calibri"/>
              </a:defRPr>
            </a:lvl1pPr>
            <a:lvl2pPr marL="0" lvl="1" indent="0" algn="l">
              <a:spcBef>
                <a:spcPts val="0"/>
              </a:spcBef>
              <a:buNone/>
              <a:defRPr sz="1800" b="0" i="0" u="none" strike="noStrike" cap="none">
                <a:solidFill>
                  <a:schemeClr val="lt1"/>
                </a:solidFill>
                <a:latin typeface="Calibri"/>
                <a:ea typeface="Calibri"/>
                <a:cs typeface="Calibri"/>
                <a:sym typeface="Calibri"/>
              </a:defRPr>
            </a:lvl2pPr>
            <a:lvl3pPr marL="0" lvl="2" indent="0" algn="l">
              <a:spcBef>
                <a:spcPts val="0"/>
              </a:spcBef>
              <a:buNone/>
              <a:defRPr sz="1800" b="0" i="0" u="none" strike="noStrike" cap="none">
                <a:solidFill>
                  <a:schemeClr val="lt1"/>
                </a:solidFill>
                <a:latin typeface="Calibri"/>
                <a:ea typeface="Calibri"/>
                <a:cs typeface="Calibri"/>
                <a:sym typeface="Calibri"/>
              </a:defRPr>
            </a:lvl3pPr>
            <a:lvl4pPr marL="0" lvl="3" indent="0" algn="l">
              <a:spcBef>
                <a:spcPts val="0"/>
              </a:spcBef>
              <a:buNone/>
              <a:defRPr sz="1800" b="0" i="0" u="none" strike="noStrike" cap="none">
                <a:solidFill>
                  <a:schemeClr val="lt1"/>
                </a:solidFill>
                <a:latin typeface="Calibri"/>
                <a:ea typeface="Calibri"/>
                <a:cs typeface="Calibri"/>
                <a:sym typeface="Calibri"/>
              </a:defRPr>
            </a:lvl4pPr>
            <a:lvl5pPr marL="0" lvl="4" indent="0" algn="l">
              <a:spcBef>
                <a:spcPts val="0"/>
              </a:spcBef>
              <a:buNone/>
              <a:defRPr sz="1800" b="0" i="0" u="none" strike="noStrike" cap="none">
                <a:solidFill>
                  <a:schemeClr val="lt1"/>
                </a:solidFill>
                <a:latin typeface="Calibri"/>
                <a:ea typeface="Calibri"/>
                <a:cs typeface="Calibri"/>
                <a:sym typeface="Calibri"/>
              </a:defRPr>
            </a:lvl5pPr>
            <a:lvl6pPr marL="0" lvl="5" indent="0" algn="l">
              <a:spcBef>
                <a:spcPts val="0"/>
              </a:spcBef>
              <a:buNone/>
              <a:defRPr sz="1800" b="0" i="0" u="none" strike="noStrike" cap="none">
                <a:solidFill>
                  <a:schemeClr val="lt1"/>
                </a:solidFill>
                <a:latin typeface="Calibri"/>
                <a:ea typeface="Calibri"/>
                <a:cs typeface="Calibri"/>
                <a:sym typeface="Calibri"/>
              </a:defRPr>
            </a:lvl6pPr>
            <a:lvl7pPr marL="0" lvl="6" indent="0" algn="l">
              <a:spcBef>
                <a:spcPts val="0"/>
              </a:spcBef>
              <a:buNone/>
              <a:defRPr sz="1800" b="0" i="0" u="none" strike="noStrike" cap="none">
                <a:solidFill>
                  <a:schemeClr val="lt1"/>
                </a:solidFill>
                <a:latin typeface="Calibri"/>
                <a:ea typeface="Calibri"/>
                <a:cs typeface="Calibri"/>
                <a:sym typeface="Calibri"/>
              </a:defRPr>
            </a:lvl7pPr>
            <a:lvl8pPr marL="0" lvl="7" indent="0" algn="l">
              <a:spcBef>
                <a:spcPts val="0"/>
              </a:spcBef>
              <a:buNone/>
              <a:defRPr sz="1800" b="0" i="0" u="none" strike="noStrike" cap="none">
                <a:solidFill>
                  <a:schemeClr val="lt1"/>
                </a:solidFill>
                <a:latin typeface="Calibri"/>
                <a:ea typeface="Calibri"/>
                <a:cs typeface="Calibri"/>
                <a:sym typeface="Calibri"/>
              </a:defRPr>
            </a:lvl8pPr>
            <a:lvl9pPr marL="0" lvl="8" indent="0" algn="l">
              <a:spcBef>
                <a:spcPts val="0"/>
              </a:spcBef>
              <a:buNone/>
              <a:defRPr sz="18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
        <p:nvSpPr>
          <p:cNvPr id="23" name="Google Shape;23;p12"/>
          <p:cNvSpPr txBox="1">
            <a:spLocks noGrp="1"/>
          </p:cNvSpPr>
          <p:nvPr>
            <p:ph type="body" idx="1"/>
          </p:nvPr>
        </p:nvSpPr>
        <p:spPr>
          <a:xfrm>
            <a:off x="1498600" y="520700"/>
            <a:ext cx="10515484" cy="3876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1"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With Side Bar" type="blank">
  <p:cSld name="BLANK">
    <p:spTree>
      <p:nvGrpSpPr>
        <p:cNvPr id="1" name="Shape 24"/>
        <p:cNvGrpSpPr/>
        <p:nvPr/>
      </p:nvGrpSpPr>
      <p:grpSpPr>
        <a:xfrm>
          <a:off x="0" y="0"/>
          <a:ext cx="0" cy="0"/>
          <a:chOff x="0" y="0"/>
          <a:chExt cx="0" cy="0"/>
        </a:xfrm>
      </p:grpSpPr>
      <p:sp>
        <p:nvSpPr>
          <p:cNvPr id="25" name="Google Shape;25;p13"/>
          <p:cNvSpPr/>
          <p:nvPr/>
        </p:nvSpPr>
        <p:spPr>
          <a:xfrm rot="5400000">
            <a:off x="8527472" y="3193472"/>
            <a:ext cx="6858000" cy="471056"/>
          </a:xfrm>
          <a:prstGeom prst="rect">
            <a:avLst/>
          </a:prstGeom>
          <a:solidFill>
            <a:srgbClr val="0D5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 name="Google Shape;26;p13" descr="A picture containing drawing, light&#10;&#10;Description automatically generated"/>
          <p:cNvPicPr preferRelativeResize="0"/>
          <p:nvPr/>
        </p:nvPicPr>
        <p:blipFill rotWithShape="1">
          <a:blip r:embed="rId2">
            <a:alphaModFix/>
          </a:blip>
          <a:srcRect/>
          <a:stretch/>
        </p:blipFill>
        <p:spPr>
          <a:xfrm>
            <a:off x="11800605" y="6481550"/>
            <a:ext cx="346945" cy="295699"/>
          </a:xfrm>
          <a:prstGeom prst="rect">
            <a:avLst/>
          </a:prstGeom>
          <a:noFill/>
          <a:ln>
            <a:noFill/>
          </a:ln>
        </p:spPr>
      </p:pic>
      <p:sp>
        <p:nvSpPr>
          <p:cNvPr id="27" name="Google Shape;27;p13"/>
          <p:cNvSpPr txBox="1">
            <a:spLocks noGrp="1"/>
          </p:cNvSpPr>
          <p:nvPr>
            <p:ph type="sldNum" idx="12"/>
          </p:nvPr>
        </p:nvSpPr>
        <p:spPr>
          <a:xfrm>
            <a:off x="122300" y="6431455"/>
            <a:ext cx="529209"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800" b="0">
                <a:solidFill>
                  <a:schemeClr val="dk1"/>
                </a:solidFill>
                <a:latin typeface="Calibri"/>
                <a:ea typeface="Calibri"/>
                <a:cs typeface="Calibri"/>
                <a:sym typeface="Calibri"/>
              </a:defRPr>
            </a:lvl1pPr>
            <a:lvl2pPr marL="0" lvl="1" indent="0" algn="l">
              <a:spcBef>
                <a:spcPts val="0"/>
              </a:spcBef>
              <a:buNone/>
              <a:defRPr sz="1800" b="0">
                <a:solidFill>
                  <a:schemeClr val="dk1"/>
                </a:solidFill>
                <a:latin typeface="Calibri"/>
                <a:ea typeface="Calibri"/>
                <a:cs typeface="Calibri"/>
                <a:sym typeface="Calibri"/>
              </a:defRPr>
            </a:lvl2pPr>
            <a:lvl3pPr marL="0" lvl="2" indent="0" algn="l">
              <a:spcBef>
                <a:spcPts val="0"/>
              </a:spcBef>
              <a:buNone/>
              <a:defRPr sz="1800" b="0">
                <a:solidFill>
                  <a:schemeClr val="dk1"/>
                </a:solidFill>
                <a:latin typeface="Calibri"/>
                <a:ea typeface="Calibri"/>
                <a:cs typeface="Calibri"/>
                <a:sym typeface="Calibri"/>
              </a:defRPr>
            </a:lvl3pPr>
            <a:lvl4pPr marL="0" lvl="3" indent="0" algn="l">
              <a:spcBef>
                <a:spcPts val="0"/>
              </a:spcBef>
              <a:buNone/>
              <a:defRPr sz="1800" b="0">
                <a:solidFill>
                  <a:schemeClr val="dk1"/>
                </a:solidFill>
                <a:latin typeface="Calibri"/>
                <a:ea typeface="Calibri"/>
                <a:cs typeface="Calibri"/>
                <a:sym typeface="Calibri"/>
              </a:defRPr>
            </a:lvl4pPr>
            <a:lvl5pPr marL="0" lvl="4" indent="0" algn="l">
              <a:spcBef>
                <a:spcPts val="0"/>
              </a:spcBef>
              <a:buNone/>
              <a:defRPr sz="1800" b="0">
                <a:solidFill>
                  <a:schemeClr val="dk1"/>
                </a:solidFill>
                <a:latin typeface="Calibri"/>
                <a:ea typeface="Calibri"/>
                <a:cs typeface="Calibri"/>
                <a:sym typeface="Calibri"/>
              </a:defRPr>
            </a:lvl5pPr>
            <a:lvl6pPr marL="0" lvl="5" indent="0" algn="l">
              <a:spcBef>
                <a:spcPts val="0"/>
              </a:spcBef>
              <a:buNone/>
              <a:defRPr sz="1800" b="0">
                <a:solidFill>
                  <a:schemeClr val="dk1"/>
                </a:solidFill>
                <a:latin typeface="Calibri"/>
                <a:ea typeface="Calibri"/>
                <a:cs typeface="Calibri"/>
                <a:sym typeface="Calibri"/>
              </a:defRPr>
            </a:lvl6pPr>
            <a:lvl7pPr marL="0" lvl="6" indent="0" algn="l">
              <a:spcBef>
                <a:spcPts val="0"/>
              </a:spcBef>
              <a:buNone/>
              <a:defRPr sz="1800" b="0">
                <a:solidFill>
                  <a:schemeClr val="dk1"/>
                </a:solidFill>
                <a:latin typeface="Calibri"/>
                <a:ea typeface="Calibri"/>
                <a:cs typeface="Calibri"/>
                <a:sym typeface="Calibri"/>
              </a:defRPr>
            </a:lvl7pPr>
            <a:lvl8pPr marL="0" lvl="7" indent="0" algn="l">
              <a:spcBef>
                <a:spcPts val="0"/>
              </a:spcBef>
              <a:buNone/>
              <a:defRPr sz="1800" b="0">
                <a:solidFill>
                  <a:schemeClr val="dk1"/>
                </a:solidFill>
                <a:latin typeface="Calibri"/>
                <a:ea typeface="Calibri"/>
                <a:cs typeface="Calibri"/>
                <a:sym typeface="Calibri"/>
              </a:defRPr>
            </a:lvl8pPr>
            <a:lvl9pPr marL="0" lvl="8" indent="0" algn="l">
              <a:spcBef>
                <a:spcPts val="0"/>
              </a:spcBef>
              <a:buNone/>
              <a:defRPr sz="1800" b="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8"/>
        <p:cNvGrpSpPr/>
        <p:nvPr/>
      </p:nvGrpSpPr>
      <p:grpSpPr>
        <a:xfrm>
          <a:off x="0" y="0"/>
          <a:ext cx="0" cy="0"/>
          <a:chOff x="0" y="0"/>
          <a:chExt cx="0" cy="0"/>
        </a:xfrm>
      </p:grpSpPr>
      <p:pic>
        <p:nvPicPr>
          <p:cNvPr id="29" name="Google Shape;29;p14" descr="A gold and blue neck tie&#10;&#10;Description automatically generated"/>
          <p:cNvPicPr preferRelativeResize="0"/>
          <p:nvPr/>
        </p:nvPicPr>
        <p:blipFill rotWithShape="1">
          <a:blip r:embed="rId2">
            <a:alphaModFix/>
          </a:blip>
          <a:srcRect/>
          <a:stretch/>
        </p:blipFill>
        <p:spPr>
          <a:xfrm>
            <a:off x="2989580" y="466821"/>
            <a:ext cx="9202420" cy="5966063"/>
          </a:xfrm>
          <a:prstGeom prst="rect">
            <a:avLst/>
          </a:prstGeom>
          <a:noFill/>
          <a:ln>
            <a:noFill/>
          </a:ln>
        </p:spPr>
      </p:pic>
      <p:sp>
        <p:nvSpPr>
          <p:cNvPr id="30" name="Google Shape;30;p14"/>
          <p:cNvSpPr/>
          <p:nvPr/>
        </p:nvSpPr>
        <p:spPr>
          <a:xfrm>
            <a:off x="-19050" y="30500"/>
            <a:ext cx="7219950" cy="6824678"/>
          </a:xfrm>
          <a:custGeom>
            <a:avLst/>
            <a:gdLst/>
            <a:ahLst/>
            <a:cxnLst/>
            <a:rect l="l" t="t" r="r" b="b"/>
            <a:pathLst>
              <a:path w="5265336" h="7355394" extrusionOk="0">
                <a:moveTo>
                  <a:pt x="5164852" y="90435"/>
                </a:moveTo>
                <a:lnTo>
                  <a:pt x="2642716" y="7285055"/>
                </a:lnTo>
                <a:lnTo>
                  <a:pt x="0" y="7355394"/>
                </a:lnTo>
                <a:cubicBezTo>
                  <a:pt x="3349" y="4910295"/>
                  <a:pt x="6699" y="2465196"/>
                  <a:pt x="10048" y="20097"/>
                </a:cubicBezTo>
                <a:lnTo>
                  <a:pt x="5265336" y="0"/>
                </a:lnTo>
                <a:lnTo>
                  <a:pt x="5255288" y="0"/>
                </a:lnTo>
              </a:path>
            </a:pathLst>
          </a:custGeom>
          <a:solidFill>
            <a:srgbClr val="0D5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31;p14"/>
          <p:cNvSpPr/>
          <p:nvPr/>
        </p:nvSpPr>
        <p:spPr>
          <a:xfrm>
            <a:off x="722630" y="2145506"/>
            <a:ext cx="810260" cy="67314"/>
          </a:xfrm>
          <a:custGeom>
            <a:avLst/>
            <a:gdLst/>
            <a:ahLst/>
            <a:cxnLst/>
            <a:rect l="l" t="t" r="r" b="b"/>
            <a:pathLst>
              <a:path w="810260" h="120000" extrusionOk="0">
                <a:moveTo>
                  <a:pt x="0" y="0"/>
                </a:moveTo>
                <a:lnTo>
                  <a:pt x="810006" y="0"/>
                </a:lnTo>
              </a:path>
            </a:pathLst>
          </a:custGeom>
          <a:noFill/>
          <a:ln w="762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 name="Google Shape;32;p14"/>
          <p:cNvSpPr/>
          <p:nvPr/>
        </p:nvSpPr>
        <p:spPr>
          <a:xfrm>
            <a:off x="0" y="6394002"/>
            <a:ext cx="12192000" cy="463998"/>
          </a:xfrm>
          <a:prstGeom prst="rect">
            <a:avLst/>
          </a:prstGeom>
          <a:solidFill>
            <a:srgbClr val="0D5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3" name="Google Shape;33;p14" descr="A picture containing drawing, light&#10;&#10;Description automatically generated"/>
          <p:cNvPicPr preferRelativeResize="0"/>
          <p:nvPr/>
        </p:nvPicPr>
        <p:blipFill rotWithShape="1">
          <a:blip r:embed="rId3">
            <a:alphaModFix/>
          </a:blip>
          <a:srcRect/>
          <a:stretch/>
        </p:blipFill>
        <p:spPr>
          <a:xfrm>
            <a:off x="10058399" y="6466169"/>
            <a:ext cx="1985819" cy="295699"/>
          </a:xfrm>
          <a:prstGeom prst="rect">
            <a:avLst/>
          </a:prstGeom>
          <a:noFill/>
          <a:ln>
            <a:noFill/>
          </a:ln>
        </p:spPr>
      </p:pic>
      <p:sp>
        <p:nvSpPr>
          <p:cNvPr id="34" name="Google Shape;34;p14"/>
          <p:cNvSpPr/>
          <p:nvPr/>
        </p:nvSpPr>
        <p:spPr>
          <a:xfrm>
            <a:off x="0" y="15523"/>
            <a:ext cx="12192000" cy="463998"/>
          </a:xfrm>
          <a:prstGeom prst="rect">
            <a:avLst/>
          </a:prstGeom>
          <a:solidFill>
            <a:srgbClr val="0D5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5" name="Google Shape;35;p14"/>
          <p:cNvPicPr preferRelativeResize="0"/>
          <p:nvPr/>
        </p:nvPicPr>
        <p:blipFill rotWithShape="1">
          <a:blip r:embed="rId4">
            <a:alphaModFix amt="85000"/>
          </a:blip>
          <a:srcRect/>
          <a:stretch/>
        </p:blipFill>
        <p:spPr>
          <a:xfrm>
            <a:off x="7291388" y="466820"/>
            <a:ext cx="4622446" cy="5969030"/>
          </a:xfrm>
          <a:prstGeom prst="rect">
            <a:avLst/>
          </a:prstGeom>
          <a:noFill/>
          <a:ln>
            <a:noFill/>
          </a:ln>
        </p:spPr>
      </p:pic>
      <p:sp>
        <p:nvSpPr>
          <p:cNvPr id="36" name="Google Shape;36;p14"/>
          <p:cNvSpPr txBox="1"/>
          <p:nvPr/>
        </p:nvSpPr>
        <p:spPr>
          <a:xfrm>
            <a:off x="7461250" y="797021"/>
            <a:ext cx="4438650" cy="120032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1800"/>
              <a:buFont typeface="Calibri"/>
              <a:buNone/>
            </a:pPr>
            <a:r>
              <a:rPr lang="en-GB" sz="1800" b="1" i="0" u="none" strike="noStrike" cap="none">
                <a:solidFill>
                  <a:srgbClr val="FFFFFF"/>
                </a:solidFill>
                <a:latin typeface="Calibri"/>
                <a:ea typeface="Calibri"/>
                <a:cs typeface="Calibri"/>
                <a:sym typeface="Calibri"/>
              </a:rPr>
              <a:t>For parents</a:t>
            </a:r>
            <a:endParaRPr/>
          </a:p>
          <a:p>
            <a:pPr marL="0" marR="0" lvl="0" indent="0" algn="l" rtl="0">
              <a:lnSpc>
                <a:spcPct val="100000"/>
              </a:lnSpc>
              <a:spcBef>
                <a:spcPts val="0"/>
              </a:spcBef>
              <a:spcAft>
                <a:spcPts val="0"/>
              </a:spcAft>
              <a:buClr>
                <a:srgbClr val="FFFFFF"/>
              </a:buClr>
              <a:buSzPts val="1800"/>
              <a:buFont typeface="Calibri"/>
              <a:buNone/>
            </a:pPr>
            <a:r>
              <a:rPr lang="en-GB" sz="1800" b="0" i="1" u="none" strike="noStrike" cap="none">
                <a:solidFill>
                  <a:srgbClr val="FFFFFF"/>
                </a:solidFill>
                <a:latin typeface="Calibri"/>
                <a:ea typeface="Calibri"/>
                <a:cs typeface="Calibri"/>
                <a:sym typeface="Calibri"/>
              </a:rPr>
              <a:t>Thank you for supporting your child’s learning in science.</a:t>
            </a:r>
            <a:endParaRPr/>
          </a:p>
          <a:p>
            <a:pPr marL="0" marR="0" lvl="0" indent="0" algn="l" rtl="0">
              <a:spcBef>
                <a:spcPts val="0"/>
              </a:spcBef>
              <a:spcAft>
                <a:spcPts val="0"/>
              </a:spcAft>
              <a:buNone/>
            </a:pPr>
            <a:endParaRPr sz="2400" i="1">
              <a:solidFill>
                <a:schemeClr val="lt1"/>
              </a:solidFill>
              <a:latin typeface="Calibri"/>
              <a:ea typeface="Calibri"/>
              <a:cs typeface="Calibri"/>
              <a:sym typeface="Calibri"/>
            </a:endParaRPr>
          </a:p>
        </p:txBody>
      </p:sp>
      <p:sp>
        <p:nvSpPr>
          <p:cNvPr id="37" name="Google Shape;37;p14"/>
          <p:cNvSpPr txBox="1">
            <a:spLocks noGrp="1"/>
          </p:cNvSpPr>
          <p:nvPr>
            <p:ph type="body" idx="1"/>
          </p:nvPr>
        </p:nvSpPr>
        <p:spPr>
          <a:xfrm>
            <a:off x="641350" y="2368550"/>
            <a:ext cx="5473700" cy="131445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2400"/>
              <a:buNone/>
              <a:defRPr sz="2400" i="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4"/>
          <p:cNvSpPr txBox="1">
            <a:spLocks noGrp="1"/>
          </p:cNvSpPr>
          <p:nvPr>
            <p:ph type="body" idx="2"/>
          </p:nvPr>
        </p:nvSpPr>
        <p:spPr>
          <a:xfrm>
            <a:off x="647700" y="5410200"/>
            <a:ext cx="5473700" cy="8509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2400"/>
              <a:buNone/>
              <a:defRPr sz="2400" i="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4"/>
          <p:cNvSpPr txBox="1">
            <a:spLocks noGrp="1"/>
          </p:cNvSpPr>
          <p:nvPr>
            <p:ph type="title"/>
          </p:nvPr>
        </p:nvSpPr>
        <p:spPr>
          <a:xfrm>
            <a:off x="647700" y="558768"/>
            <a:ext cx="5473700" cy="1395842"/>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4400"/>
              <a:buFont typeface="Lato Black"/>
              <a:buNone/>
              <a:defRPr b="1">
                <a:solidFill>
                  <a:schemeClr val="lt1"/>
                </a:solidFill>
                <a:latin typeface="Lato Black"/>
                <a:ea typeface="Lato Black"/>
                <a:cs typeface="Lato Black"/>
                <a:sym typeface="Lato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4"/>
          <p:cNvSpPr txBox="1">
            <a:spLocks noGrp="1"/>
          </p:cNvSpPr>
          <p:nvPr>
            <p:ph type="body" idx="3"/>
          </p:nvPr>
        </p:nvSpPr>
        <p:spPr>
          <a:xfrm>
            <a:off x="7396769" y="1805354"/>
            <a:ext cx="4391025" cy="465735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b="1" i="1">
                <a:solidFill>
                  <a:schemeClr val="lt1"/>
                </a:solidFill>
              </a:defRPr>
            </a:lvl1pPr>
            <a:lvl2pPr marL="914400" lvl="1" indent="-381000" algn="l">
              <a:lnSpc>
                <a:spcPct val="90000"/>
              </a:lnSpc>
              <a:spcBef>
                <a:spcPts val="500"/>
              </a:spcBef>
              <a:spcAft>
                <a:spcPts val="0"/>
              </a:spcAft>
              <a:buClr>
                <a:schemeClr val="dk1"/>
              </a:buClr>
              <a:buSzPts val="24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With Header Bar">
  <p:cSld name="1_With Header Bar">
    <p:spTree>
      <p:nvGrpSpPr>
        <p:cNvPr id="1" name="Shape 41"/>
        <p:cNvGrpSpPr/>
        <p:nvPr/>
      </p:nvGrpSpPr>
      <p:grpSpPr>
        <a:xfrm>
          <a:off x="0" y="0"/>
          <a:ext cx="0" cy="0"/>
          <a:chOff x="0" y="0"/>
          <a:chExt cx="0" cy="0"/>
        </a:xfrm>
      </p:grpSpPr>
      <p:sp>
        <p:nvSpPr>
          <p:cNvPr id="42" name="Google Shape;42;p15"/>
          <p:cNvSpPr/>
          <p:nvPr/>
        </p:nvSpPr>
        <p:spPr>
          <a:xfrm>
            <a:off x="0" y="0"/>
            <a:ext cx="12192000" cy="1179375"/>
          </a:xfrm>
          <a:prstGeom prst="rect">
            <a:avLst/>
          </a:prstGeom>
          <a:solidFill>
            <a:srgbClr val="0D5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 name="Google Shape;43;p15"/>
          <p:cNvSpPr/>
          <p:nvPr/>
        </p:nvSpPr>
        <p:spPr>
          <a:xfrm>
            <a:off x="0" y="6394002"/>
            <a:ext cx="12192000" cy="463998"/>
          </a:xfrm>
          <a:prstGeom prst="rect">
            <a:avLst/>
          </a:prstGeom>
          <a:solidFill>
            <a:srgbClr val="0D5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 name="Google Shape;44;p15"/>
          <p:cNvSpPr/>
          <p:nvPr/>
        </p:nvSpPr>
        <p:spPr>
          <a:xfrm>
            <a:off x="838198" y="495283"/>
            <a:ext cx="10515604" cy="53848"/>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 name="Google Shape;45;p15"/>
          <p:cNvSpPr/>
          <p:nvPr/>
        </p:nvSpPr>
        <p:spPr>
          <a:xfrm>
            <a:off x="177916" y="37402"/>
            <a:ext cx="1112241" cy="1112241"/>
          </a:xfrm>
          <a:prstGeom prst="ellipse">
            <a:avLst/>
          </a:prstGeom>
          <a:solidFill>
            <a:schemeClr val="lt1"/>
          </a:solidFill>
          <a:ln w="12700" cap="flat" cmpd="sng">
            <a:solidFill>
              <a:srgbClr val="31538F"/>
            </a:solidFill>
            <a:prstDash val="solid"/>
            <a:miter lim="800000"/>
            <a:headEnd type="none" w="sm" len="sm"/>
            <a:tailEnd type="none" w="sm" len="sm"/>
          </a:ln>
          <a:effectLst>
            <a:outerShdw blurRad="50800" dist="38100" dir="2700000" algn="tl" rotWithShape="0">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6" name="Google Shape;46;p15" descr="A picture containing drawing, light&#10;&#10;Description automatically generated"/>
          <p:cNvPicPr preferRelativeResize="0"/>
          <p:nvPr/>
        </p:nvPicPr>
        <p:blipFill rotWithShape="1">
          <a:blip r:embed="rId2">
            <a:alphaModFix/>
          </a:blip>
          <a:srcRect/>
          <a:stretch/>
        </p:blipFill>
        <p:spPr>
          <a:xfrm>
            <a:off x="10058399" y="6466169"/>
            <a:ext cx="1985819" cy="295699"/>
          </a:xfrm>
          <a:prstGeom prst="rect">
            <a:avLst/>
          </a:prstGeom>
          <a:noFill/>
          <a:ln>
            <a:noFill/>
          </a:ln>
        </p:spPr>
      </p:pic>
      <p:sp>
        <p:nvSpPr>
          <p:cNvPr id="47" name="Google Shape;47;p15"/>
          <p:cNvSpPr txBox="1">
            <a:spLocks noGrp="1"/>
          </p:cNvSpPr>
          <p:nvPr>
            <p:ph type="title"/>
          </p:nvPr>
        </p:nvSpPr>
        <p:spPr>
          <a:xfrm>
            <a:off x="1498484" y="-147"/>
            <a:ext cx="10515600" cy="5321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Lato Black"/>
              <a:buNone/>
              <a:defRPr sz="3200" b="1">
                <a:solidFill>
                  <a:schemeClr val="lt1"/>
                </a:solidFill>
                <a:latin typeface="Lato Black"/>
                <a:ea typeface="Lato Black"/>
                <a:cs typeface="Lato Black"/>
                <a:sym typeface="Lato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5"/>
          <p:cNvSpPr txBox="1">
            <a:spLocks noGrp="1"/>
          </p:cNvSpPr>
          <p:nvPr>
            <p:ph type="body" idx="1"/>
          </p:nvPr>
        </p:nvSpPr>
        <p:spPr>
          <a:xfrm>
            <a:off x="1498484" y="879794"/>
            <a:ext cx="10515601" cy="32703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i="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5"/>
          <p:cNvSpPr txBox="1">
            <a:spLocks noGrp="1"/>
          </p:cNvSpPr>
          <p:nvPr>
            <p:ph type="sldNum" idx="12"/>
          </p:nvPr>
        </p:nvSpPr>
        <p:spPr>
          <a:xfrm>
            <a:off x="122300" y="6431455"/>
            <a:ext cx="529209"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800" b="0">
                <a:solidFill>
                  <a:schemeClr val="lt1"/>
                </a:solidFill>
                <a:latin typeface="Calibri"/>
                <a:ea typeface="Calibri"/>
                <a:cs typeface="Calibri"/>
                <a:sym typeface="Calibri"/>
              </a:defRPr>
            </a:lvl1pPr>
            <a:lvl2pPr marL="0" lvl="1" indent="0" algn="l">
              <a:spcBef>
                <a:spcPts val="0"/>
              </a:spcBef>
              <a:buNone/>
              <a:defRPr sz="1800" b="0">
                <a:solidFill>
                  <a:schemeClr val="lt1"/>
                </a:solidFill>
                <a:latin typeface="Calibri"/>
                <a:ea typeface="Calibri"/>
                <a:cs typeface="Calibri"/>
                <a:sym typeface="Calibri"/>
              </a:defRPr>
            </a:lvl2pPr>
            <a:lvl3pPr marL="0" lvl="2" indent="0" algn="l">
              <a:spcBef>
                <a:spcPts val="0"/>
              </a:spcBef>
              <a:buNone/>
              <a:defRPr sz="1800" b="0">
                <a:solidFill>
                  <a:schemeClr val="lt1"/>
                </a:solidFill>
                <a:latin typeface="Calibri"/>
                <a:ea typeface="Calibri"/>
                <a:cs typeface="Calibri"/>
                <a:sym typeface="Calibri"/>
              </a:defRPr>
            </a:lvl3pPr>
            <a:lvl4pPr marL="0" lvl="3" indent="0" algn="l">
              <a:spcBef>
                <a:spcPts val="0"/>
              </a:spcBef>
              <a:buNone/>
              <a:defRPr sz="1800" b="0">
                <a:solidFill>
                  <a:schemeClr val="lt1"/>
                </a:solidFill>
                <a:latin typeface="Calibri"/>
                <a:ea typeface="Calibri"/>
                <a:cs typeface="Calibri"/>
                <a:sym typeface="Calibri"/>
              </a:defRPr>
            </a:lvl4pPr>
            <a:lvl5pPr marL="0" lvl="4" indent="0" algn="l">
              <a:spcBef>
                <a:spcPts val="0"/>
              </a:spcBef>
              <a:buNone/>
              <a:defRPr sz="1800" b="0">
                <a:solidFill>
                  <a:schemeClr val="lt1"/>
                </a:solidFill>
                <a:latin typeface="Calibri"/>
                <a:ea typeface="Calibri"/>
                <a:cs typeface="Calibri"/>
                <a:sym typeface="Calibri"/>
              </a:defRPr>
            </a:lvl5pPr>
            <a:lvl6pPr marL="0" lvl="5" indent="0" algn="l">
              <a:spcBef>
                <a:spcPts val="0"/>
              </a:spcBef>
              <a:buNone/>
              <a:defRPr sz="1800" b="0">
                <a:solidFill>
                  <a:schemeClr val="lt1"/>
                </a:solidFill>
                <a:latin typeface="Calibri"/>
                <a:ea typeface="Calibri"/>
                <a:cs typeface="Calibri"/>
                <a:sym typeface="Calibri"/>
              </a:defRPr>
            </a:lvl6pPr>
            <a:lvl7pPr marL="0" lvl="6" indent="0" algn="l">
              <a:spcBef>
                <a:spcPts val="0"/>
              </a:spcBef>
              <a:buNone/>
              <a:defRPr sz="1800" b="0">
                <a:solidFill>
                  <a:schemeClr val="lt1"/>
                </a:solidFill>
                <a:latin typeface="Calibri"/>
                <a:ea typeface="Calibri"/>
                <a:cs typeface="Calibri"/>
                <a:sym typeface="Calibri"/>
              </a:defRPr>
            </a:lvl7pPr>
            <a:lvl8pPr marL="0" lvl="7" indent="0" algn="l">
              <a:spcBef>
                <a:spcPts val="0"/>
              </a:spcBef>
              <a:buNone/>
              <a:defRPr sz="1800" b="0">
                <a:solidFill>
                  <a:schemeClr val="lt1"/>
                </a:solidFill>
                <a:latin typeface="Calibri"/>
                <a:ea typeface="Calibri"/>
                <a:cs typeface="Calibri"/>
                <a:sym typeface="Calibri"/>
              </a:defRPr>
            </a:lvl8pPr>
            <a:lvl9pPr marL="0" lvl="8" indent="0" algn="l">
              <a:spcBef>
                <a:spcPts val="0"/>
              </a:spcBef>
              <a:buNone/>
              <a:defRPr sz="1800" b="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
        <p:nvSpPr>
          <p:cNvPr id="50" name="Google Shape;50;p15"/>
          <p:cNvSpPr txBox="1">
            <a:spLocks noGrp="1"/>
          </p:cNvSpPr>
          <p:nvPr>
            <p:ph type="body" idx="2"/>
          </p:nvPr>
        </p:nvSpPr>
        <p:spPr>
          <a:xfrm>
            <a:off x="1498600" y="520700"/>
            <a:ext cx="10515484" cy="3876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1"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1"/>
        <p:cNvGrpSpPr/>
        <p:nvPr/>
      </p:nvGrpSpPr>
      <p:grpSpPr>
        <a:xfrm>
          <a:off x="0" y="0"/>
          <a:ext cx="0" cy="0"/>
          <a:chOff x="0" y="0"/>
          <a:chExt cx="0" cy="0"/>
        </a:xfrm>
      </p:grpSpPr>
      <p:sp>
        <p:nvSpPr>
          <p:cNvPr id="52" name="Google Shape;52;p16"/>
          <p:cNvSpPr txBox="1">
            <a:spLocks noGrp="1"/>
          </p:cNvSpPr>
          <p:nvPr>
            <p:ph type="sldNum" idx="12"/>
          </p:nvPr>
        </p:nvSpPr>
        <p:spPr>
          <a:xfrm>
            <a:off x="122300" y="6431455"/>
            <a:ext cx="529209"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800" b="0">
                <a:solidFill>
                  <a:schemeClr val="dk1"/>
                </a:solidFill>
                <a:latin typeface="Calibri"/>
                <a:ea typeface="Calibri"/>
                <a:cs typeface="Calibri"/>
                <a:sym typeface="Calibri"/>
              </a:defRPr>
            </a:lvl1pPr>
            <a:lvl2pPr marL="0" lvl="1" indent="0" algn="l">
              <a:spcBef>
                <a:spcPts val="0"/>
              </a:spcBef>
              <a:buNone/>
              <a:defRPr sz="1800" b="0">
                <a:solidFill>
                  <a:schemeClr val="dk1"/>
                </a:solidFill>
                <a:latin typeface="Calibri"/>
                <a:ea typeface="Calibri"/>
                <a:cs typeface="Calibri"/>
                <a:sym typeface="Calibri"/>
              </a:defRPr>
            </a:lvl2pPr>
            <a:lvl3pPr marL="0" lvl="2" indent="0" algn="l">
              <a:spcBef>
                <a:spcPts val="0"/>
              </a:spcBef>
              <a:buNone/>
              <a:defRPr sz="1800" b="0">
                <a:solidFill>
                  <a:schemeClr val="dk1"/>
                </a:solidFill>
                <a:latin typeface="Calibri"/>
                <a:ea typeface="Calibri"/>
                <a:cs typeface="Calibri"/>
                <a:sym typeface="Calibri"/>
              </a:defRPr>
            </a:lvl3pPr>
            <a:lvl4pPr marL="0" lvl="3" indent="0" algn="l">
              <a:spcBef>
                <a:spcPts val="0"/>
              </a:spcBef>
              <a:buNone/>
              <a:defRPr sz="1800" b="0">
                <a:solidFill>
                  <a:schemeClr val="dk1"/>
                </a:solidFill>
                <a:latin typeface="Calibri"/>
                <a:ea typeface="Calibri"/>
                <a:cs typeface="Calibri"/>
                <a:sym typeface="Calibri"/>
              </a:defRPr>
            </a:lvl4pPr>
            <a:lvl5pPr marL="0" lvl="4" indent="0" algn="l">
              <a:spcBef>
                <a:spcPts val="0"/>
              </a:spcBef>
              <a:buNone/>
              <a:defRPr sz="1800" b="0">
                <a:solidFill>
                  <a:schemeClr val="dk1"/>
                </a:solidFill>
                <a:latin typeface="Calibri"/>
                <a:ea typeface="Calibri"/>
                <a:cs typeface="Calibri"/>
                <a:sym typeface="Calibri"/>
              </a:defRPr>
            </a:lvl5pPr>
            <a:lvl6pPr marL="0" lvl="5" indent="0" algn="l">
              <a:spcBef>
                <a:spcPts val="0"/>
              </a:spcBef>
              <a:buNone/>
              <a:defRPr sz="1800" b="0">
                <a:solidFill>
                  <a:schemeClr val="dk1"/>
                </a:solidFill>
                <a:latin typeface="Calibri"/>
                <a:ea typeface="Calibri"/>
                <a:cs typeface="Calibri"/>
                <a:sym typeface="Calibri"/>
              </a:defRPr>
            </a:lvl6pPr>
            <a:lvl7pPr marL="0" lvl="6" indent="0" algn="l">
              <a:spcBef>
                <a:spcPts val="0"/>
              </a:spcBef>
              <a:buNone/>
              <a:defRPr sz="1800" b="0">
                <a:solidFill>
                  <a:schemeClr val="dk1"/>
                </a:solidFill>
                <a:latin typeface="Calibri"/>
                <a:ea typeface="Calibri"/>
                <a:cs typeface="Calibri"/>
                <a:sym typeface="Calibri"/>
              </a:defRPr>
            </a:lvl7pPr>
            <a:lvl8pPr marL="0" lvl="7" indent="0" algn="l">
              <a:spcBef>
                <a:spcPts val="0"/>
              </a:spcBef>
              <a:buNone/>
              <a:defRPr sz="1800" b="0">
                <a:solidFill>
                  <a:schemeClr val="dk1"/>
                </a:solidFill>
                <a:latin typeface="Calibri"/>
                <a:ea typeface="Calibri"/>
                <a:cs typeface="Calibri"/>
                <a:sym typeface="Calibri"/>
              </a:defRPr>
            </a:lvl8pPr>
            <a:lvl9pPr marL="0" lvl="8" indent="0" algn="l">
              <a:spcBef>
                <a:spcPts val="0"/>
              </a:spcBef>
              <a:buNone/>
              <a:defRPr sz="1800" b="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pn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 Id="rId9"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3Mv4qa5c0q8"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hyperlink" Target="http://www.youtube.com/watch?v=a4Fv98jttYA&amp;t=1s" TargetMode="External"/><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www.carlemuseum.org/blogs/making-art/copy-paper-box-shadow-puppet-theater" TargetMode="External"/><Relationship Id="rId5" Type="http://schemas.openxmlformats.org/officeDocument/2006/relationships/hyperlink" Target="http://www.bbc.co.uk/bitesize/clips/z87jmp3" TargetMode="External"/><Relationship Id="rId4" Type="http://schemas.openxmlformats.org/officeDocument/2006/relationships/hyperlink" Target="http://www.youtube.com/watch?v=ss9FAdhX4mI" TargetMode="External"/><Relationship Id="rId9" Type="http://schemas.openxmlformats.org/officeDocument/2006/relationships/image" Target="../media/image23.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pic>
        <p:nvPicPr>
          <p:cNvPr id="57" name="Google Shape;57;p1" descr="Shadow of tree leaves on wall"/>
          <p:cNvPicPr preferRelativeResize="0"/>
          <p:nvPr/>
        </p:nvPicPr>
        <p:blipFill rotWithShape="1">
          <a:blip r:embed="rId3"/>
          <a:srcRect r="6790"/>
          <a:stretch/>
        </p:blipFill>
        <p:spPr>
          <a:xfrm>
            <a:off x="3823908" y="476133"/>
            <a:ext cx="8368092" cy="5918880"/>
          </a:xfrm>
          <a:prstGeom prst="rect">
            <a:avLst/>
          </a:prstGeom>
          <a:noFill/>
          <a:ln>
            <a:noFill/>
          </a:ln>
        </p:spPr>
      </p:pic>
      <p:sp>
        <p:nvSpPr>
          <p:cNvPr id="58" name="Google Shape;58;p1"/>
          <p:cNvSpPr/>
          <p:nvPr/>
        </p:nvSpPr>
        <p:spPr>
          <a:xfrm>
            <a:off x="-19050" y="30500"/>
            <a:ext cx="7219950" cy="6824678"/>
          </a:xfrm>
          <a:custGeom>
            <a:avLst/>
            <a:gdLst/>
            <a:ahLst/>
            <a:cxnLst/>
            <a:rect l="l" t="t" r="r" b="b"/>
            <a:pathLst>
              <a:path w="5265336" h="7355394" extrusionOk="0">
                <a:moveTo>
                  <a:pt x="5164852" y="90435"/>
                </a:moveTo>
                <a:lnTo>
                  <a:pt x="2642716" y="7285055"/>
                </a:lnTo>
                <a:lnTo>
                  <a:pt x="0" y="7355394"/>
                </a:lnTo>
                <a:cubicBezTo>
                  <a:pt x="3349" y="4910295"/>
                  <a:pt x="6699" y="2465196"/>
                  <a:pt x="10048" y="20097"/>
                </a:cubicBezTo>
                <a:lnTo>
                  <a:pt x="5265336" y="0"/>
                </a:lnTo>
                <a:lnTo>
                  <a:pt x="5255288" y="0"/>
                </a:lnTo>
              </a:path>
            </a:pathLst>
          </a:custGeom>
          <a:solidFill>
            <a:srgbClr val="0D5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9" name="Google Shape;59;p1"/>
          <p:cNvSpPr txBox="1"/>
          <p:nvPr/>
        </p:nvSpPr>
        <p:spPr>
          <a:xfrm>
            <a:off x="722630" y="641564"/>
            <a:ext cx="5422900" cy="67710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4400" b="1" i="0" u="none" strike="noStrike" cap="none">
                <a:solidFill>
                  <a:schemeClr val="lt1"/>
                </a:solidFill>
                <a:latin typeface="Lato Black"/>
                <a:ea typeface="Lato Black"/>
                <a:cs typeface="Lato Black"/>
                <a:sym typeface="Lato Black"/>
              </a:rPr>
              <a:t>Year 6: Light</a:t>
            </a:r>
            <a:endParaRPr/>
          </a:p>
        </p:txBody>
      </p:sp>
      <p:sp>
        <p:nvSpPr>
          <p:cNvPr id="60" name="Google Shape;60;p1"/>
          <p:cNvSpPr/>
          <p:nvPr/>
        </p:nvSpPr>
        <p:spPr>
          <a:xfrm>
            <a:off x="722630" y="2145506"/>
            <a:ext cx="810260" cy="67314"/>
          </a:xfrm>
          <a:custGeom>
            <a:avLst/>
            <a:gdLst/>
            <a:ahLst/>
            <a:cxnLst/>
            <a:rect l="l" t="t" r="r" b="b"/>
            <a:pathLst>
              <a:path w="810260" h="120000" extrusionOk="0">
                <a:moveTo>
                  <a:pt x="0" y="0"/>
                </a:moveTo>
                <a:lnTo>
                  <a:pt x="810006" y="0"/>
                </a:lnTo>
              </a:path>
            </a:pathLst>
          </a:custGeom>
          <a:noFill/>
          <a:ln w="762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 name="Google Shape;61;p1"/>
          <p:cNvSpPr/>
          <p:nvPr/>
        </p:nvSpPr>
        <p:spPr>
          <a:xfrm>
            <a:off x="0" y="6394002"/>
            <a:ext cx="12192000" cy="463998"/>
          </a:xfrm>
          <a:prstGeom prst="rect">
            <a:avLst/>
          </a:prstGeom>
          <a:solidFill>
            <a:srgbClr val="0D5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2" name="Google Shape;62;p1" descr="A picture containing drawing, light&#10;&#10;Description automatically generated"/>
          <p:cNvPicPr preferRelativeResize="0"/>
          <p:nvPr/>
        </p:nvPicPr>
        <p:blipFill rotWithShape="1">
          <a:blip r:embed="rId4">
            <a:alphaModFix/>
          </a:blip>
          <a:srcRect/>
          <a:stretch/>
        </p:blipFill>
        <p:spPr>
          <a:xfrm>
            <a:off x="10058399" y="6466169"/>
            <a:ext cx="1985819" cy="295699"/>
          </a:xfrm>
          <a:prstGeom prst="rect">
            <a:avLst/>
          </a:prstGeom>
          <a:noFill/>
          <a:ln>
            <a:noFill/>
          </a:ln>
        </p:spPr>
      </p:pic>
      <p:sp>
        <p:nvSpPr>
          <p:cNvPr id="63" name="Google Shape;63;p1"/>
          <p:cNvSpPr/>
          <p:nvPr/>
        </p:nvSpPr>
        <p:spPr>
          <a:xfrm>
            <a:off x="0" y="2823"/>
            <a:ext cx="12192000" cy="463998"/>
          </a:xfrm>
          <a:prstGeom prst="rect">
            <a:avLst/>
          </a:prstGeom>
          <a:solidFill>
            <a:srgbClr val="0D5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 name="Google Shape;64;p1"/>
          <p:cNvSpPr txBox="1"/>
          <p:nvPr/>
        </p:nvSpPr>
        <p:spPr>
          <a:xfrm>
            <a:off x="717550" y="2362546"/>
            <a:ext cx="5422900"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2400" b="1" i="1" u="none">
                <a:solidFill>
                  <a:schemeClr val="lt1"/>
                </a:solidFill>
                <a:latin typeface="Calibri"/>
                <a:ea typeface="Calibri"/>
                <a:cs typeface="Calibri"/>
                <a:sym typeface="Calibri"/>
              </a:rPr>
              <a:t>Making and measuring shadows</a:t>
            </a:r>
            <a:endParaRPr/>
          </a:p>
        </p:txBody>
      </p:sp>
      <p:sp>
        <p:nvSpPr>
          <p:cNvPr id="65" name="Google Shape;65;p1"/>
          <p:cNvSpPr txBox="1"/>
          <p:nvPr/>
        </p:nvSpPr>
        <p:spPr>
          <a:xfrm>
            <a:off x="717550" y="5439710"/>
            <a:ext cx="5422900"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2400" b="1" i="1" u="none">
                <a:solidFill>
                  <a:schemeClr val="lt1"/>
                </a:solidFill>
                <a:latin typeface="Calibri"/>
                <a:ea typeface="Calibri"/>
                <a:cs typeface="Calibri"/>
                <a:sym typeface="Calibri"/>
              </a:rPr>
              <a:t>Year 6 </a:t>
            </a:r>
            <a:br>
              <a:rPr lang="en-GB" sz="2400" b="1" i="1" u="none">
                <a:solidFill>
                  <a:schemeClr val="lt1"/>
                </a:solidFill>
                <a:latin typeface="Calibri"/>
                <a:ea typeface="Calibri"/>
                <a:cs typeface="Calibri"/>
                <a:sym typeface="Calibri"/>
              </a:rPr>
            </a:br>
            <a:r>
              <a:rPr lang="en-GB" sz="2400" b="1" i="1" u="none">
                <a:solidFill>
                  <a:schemeClr val="lt1"/>
                </a:solidFill>
                <a:latin typeface="Calibri"/>
                <a:ea typeface="Calibri"/>
                <a:cs typeface="Calibri"/>
                <a:sym typeface="Calibri"/>
              </a:rPr>
              <a:t>Age 10-11</a:t>
            </a:r>
            <a:endParaRPr/>
          </a:p>
        </p:txBody>
      </p:sp>
      <p:grpSp>
        <p:nvGrpSpPr>
          <p:cNvPr id="66" name="Google Shape;66;p1"/>
          <p:cNvGrpSpPr/>
          <p:nvPr/>
        </p:nvGrpSpPr>
        <p:grpSpPr>
          <a:xfrm>
            <a:off x="7291388" y="466820"/>
            <a:ext cx="4622446" cy="6245335"/>
            <a:chOff x="7291389" y="641565"/>
            <a:chExt cx="4352921" cy="5918135"/>
          </a:xfrm>
        </p:grpSpPr>
        <p:pic>
          <p:nvPicPr>
            <p:cNvPr id="67" name="Google Shape;67;p1"/>
            <p:cNvPicPr preferRelativeResize="0"/>
            <p:nvPr/>
          </p:nvPicPr>
          <p:blipFill rotWithShape="1">
            <a:blip r:embed="rId5">
              <a:alphaModFix amt="85000"/>
            </a:blip>
            <a:srcRect/>
            <a:stretch/>
          </p:blipFill>
          <p:spPr>
            <a:xfrm>
              <a:off x="7291389" y="641565"/>
              <a:ext cx="4352921" cy="5656306"/>
            </a:xfrm>
            <a:prstGeom prst="rect">
              <a:avLst/>
            </a:prstGeom>
            <a:noFill/>
            <a:ln>
              <a:noFill/>
            </a:ln>
          </p:spPr>
        </p:pic>
        <p:sp>
          <p:nvSpPr>
            <p:cNvPr id="68" name="Google Shape;68;p1"/>
            <p:cNvSpPr txBox="1"/>
            <p:nvPr/>
          </p:nvSpPr>
          <p:spPr>
            <a:xfrm>
              <a:off x="7453312" y="697498"/>
              <a:ext cx="3923476" cy="58622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800" b="1">
                <a:solidFill>
                  <a:schemeClr val="lt1"/>
                </a:solidFill>
                <a:latin typeface="Calibri"/>
                <a:ea typeface="Calibri"/>
                <a:cs typeface="Calibri"/>
                <a:sym typeface="Calibri"/>
              </a:endParaRPr>
            </a:p>
            <a:p>
              <a:pPr marL="0" marR="0" lvl="0" indent="0" algn="l" rtl="0">
                <a:spcBef>
                  <a:spcPts val="0"/>
                </a:spcBef>
                <a:spcAft>
                  <a:spcPts val="0"/>
                </a:spcAft>
                <a:buNone/>
              </a:pPr>
              <a:r>
                <a:rPr lang="en-GB" sz="1800" b="1">
                  <a:solidFill>
                    <a:schemeClr val="lt1"/>
                  </a:solidFill>
                  <a:latin typeface="Calibri"/>
                  <a:ea typeface="Calibri"/>
                  <a:cs typeface="Calibri"/>
                  <a:sym typeface="Calibri"/>
                </a:rPr>
                <a:t>For parents</a:t>
              </a:r>
              <a:endParaRPr/>
            </a:p>
            <a:p>
              <a:pPr marL="0" marR="0" lvl="0" indent="0" algn="l" rtl="0">
                <a:spcBef>
                  <a:spcPts val="0"/>
                </a:spcBef>
                <a:spcAft>
                  <a:spcPts val="0"/>
                </a:spcAft>
                <a:buNone/>
              </a:pPr>
              <a:r>
                <a:rPr lang="en-GB" sz="1800" i="1">
                  <a:solidFill>
                    <a:schemeClr val="lt1"/>
                  </a:solidFill>
                  <a:latin typeface="Calibri"/>
                  <a:ea typeface="Calibri"/>
                  <a:cs typeface="Calibri"/>
                  <a:sym typeface="Calibri"/>
                </a:rPr>
                <a:t>Thank you for supporting your child’s learning in science.</a:t>
              </a:r>
              <a:endParaRPr/>
            </a:p>
            <a:p>
              <a:pPr marL="0" marR="0" lvl="0" indent="0" algn="l" rtl="0">
                <a:spcBef>
                  <a:spcPts val="0"/>
                </a:spcBef>
                <a:spcAft>
                  <a:spcPts val="0"/>
                </a:spcAft>
                <a:buNone/>
              </a:pPr>
              <a:r>
                <a:rPr lang="en-GB" sz="1800" b="1" i="1">
                  <a:solidFill>
                    <a:schemeClr val="lt1"/>
                  </a:solidFill>
                  <a:latin typeface="Calibri"/>
                  <a:ea typeface="Calibri"/>
                  <a:cs typeface="Calibri"/>
                  <a:sym typeface="Calibri"/>
                </a:rPr>
                <a:t>Before the session:</a:t>
              </a:r>
              <a:endParaRPr/>
            </a:p>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Calibri"/>
                  <a:ea typeface="Calibri"/>
                  <a:cs typeface="Calibri"/>
                  <a:sym typeface="Calibri"/>
                </a:rPr>
                <a:t>Please read slide 2 so you know what your child is learning and what you need to get ready.</a:t>
              </a:r>
              <a:endParaRPr/>
            </a:p>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Calibri"/>
                  <a:ea typeface="Calibri"/>
                  <a:cs typeface="Calibri"/>
                  <a:sym typeface="Calibri"/>
                </a:rPr>
                <a:t>As an alternative to squared paper, slide 6 may be printed for your child to record on.</a:t>
              </a:r>
              <a:endParaRPr/>
            </a:p>
            <a:p>
              <a:pPr marL="0" marR="0" lvl="0" indent="0" algn="l" rtl="0">
                <a:spcBef>
                  <a:spcPts val="0"/>
                </a:spcBef>
                <a:spcAft>
                  <a:spcPts val="0"/>
                </a:spcAft>
                <a:buNone/>
              </a:pPr>
              <a:r>
                <a:rPr lang="en-GB" sz="1800" b="1" i="1">
                  <a:solidFill>
                    <a:schemeClr val="lt1"/>
                  </a:solidFill>
                  <a:latin typeface="Calibri"/>
                  <a:ea typeface="Calibri"/>
                  <a:cs typeface="Calibri"/>
                  <a:sym typeface="Calibri"/>
                </a:rPr>
                <a:t>During the session:</a:t>
              </a:r>
              <a:endParaRPr/>
            </a:p>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Calibri"/>
                  <a:ea typeface="Calibri"/>
                  <a:cs typeface="Calibri"/>
                  <a:sym typeface="Calibri"/>
                </a:rPr>
                <a:t>Share the learning intentions on slide 2.</a:t>
              </a:r>
              <a:endParaRPr/>
            </a:p>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Calibri"/>
                  <a:ea typeface="Calibri"/>
                  <a:cs typeface="Calibri"/>
                  <a:sym typeface="Calibri"/>
                </a:rPr>
                <a:t>Support your child with the main activities on slides 3 - 7, as needed. </a:t>
              </a:r>
              <a:endParaRPr/>
            </a:p>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Calibri"/>
                  <a:ea typeface="Calibri"/>
                  <a:cs typeface="Calibri"/>
                  <a:sym typeface="Calibri"/>
                </a:rPr>
                <a:t>Slide 8 has some further, optional activities.</a:t>
              </a:r>
              <a:endParaRPr/>
            </a:p>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Calibri"/>
                  <a:ea typeface="Calibri"/>
                  <a:cs typeface="Calibri"/>
                  <a:sym typeface="Calibri"/>
                </a:rPr>
                <a:t>Slide 9 has a glossary of key terms.</a:t>
              </a:r>
              <a:endParaRPr/>
            </a:p>
            <a:p>
              <a:pPr marL="0" marR="0" lvl="0" indent="0" algn="l" rtl="0">
                <a:spcBef>
                  <a:spcPts val="0"/>
                </a:spcBef>
                <a:spcAft>
                  <a:spcPts val="0"/>
                </a:spcAft>
                <a:buNone/>
              </a:pPr>
              <a:r>
                <a:rPr lang="en-GB" sz="1800" b="1" i="1">
                  <a:solidFill>
                    <a:schemeClr val="lt1"/>
                  </a:solidFill>
                  <a:latin typeface="Calibri"/>
                  <a:ea typeface="Calibri"/>
                  <a:cs typeface="Calibri"/>
                  <a:sym typeface="Calibri"/>
                </a:rPr>
                <a:t>Reviewing with your child:</a:t>
              </a:r>
              <a:endParaRPr/>
            </a:p>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Calibri"/>
                  <a:ea typeface="Calibri"/>
                  <a:cs typeface="Calibri"/>
                  <a:sym typeface="Calibri"/>
                </a:rPr>
                <a:t>Slide 10 gives an idea of what your child may produce.</a:t>
              </a:r>
              <a:endParaRPr/>
            </a:p>
            <a:p>
              <a:pPr marL="285750" marR="0" lvl="0" indent="-171450" algn="l" rtl="0">
                <a:spcBef>
                  <a:spcPts val="0"/>
                </a:spcBef>
                <a:spcAft>
                  <a:spcPts val="0"/>
                </a:spcAft>
                <a:buClr>
                  <a:schemeClr val="dk1"/>
                </a:buClr>
                <a:buSzPts val="1800"/>
                <a:buFont typeface="Arial"/>
                <a:buNone/>
              </a:pPr>
              <a:endParaRPr sz="1800" i="1">
                <a:solidFill>
                  <a:schemeClr val="lt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0"/>
          <p:cNvSpPr txBox="1"/>
          <p:nvPr/>
        </p:nvSpPr>
        <p:spPr>
          <a:xfrm>
            <a:off x="1979720" y="159772"/>
            <a:ext cx="7784976" cy="6477001"/>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GB" sz="2000">
                <a:solidFill>
                  <a:srgbClr val="FF0000"/>
                </a:solidFill>
                <a:latin typeface="Calibri"/>
                <a:ea typeface="Calibri"/>
                <a:cs typeface="Calibri"/>
                <a:sym typeface="Calibri"/>
              </a:rPr>
              <a:t>Possible learning outcome for reviewing your work: </a:t>
            </a:r>
            <a:endParaRPr/>
          </a:p>
          <a:p>
            <a:pPr marL="0" marR="0" lvl="0" indent="0" algn="l" rtl="0">
              <a:lnSpc>
                <a:spcPct val="100000"/>
              </a:lnSpc>
              <a:spcBef>
                <a:spcPts val="600"/>
              </a:spcBef>
              <a:spcAft>
                <a:spcPts val="0"/>
              </a:spcAft>
              <a:buClr>
                <a:schemeClr val="dk1"/>
              </a:buClr>
              <a:buSzPts val="2000"/>
              <a:buFont typeface="Arial"/>
              <a:buNone/>
            </a:pPr>
            <a:r>
              <a:rPr lang="en-GB" sz="2000">
                <a:solidFill>
                  <a:schemeClr val="dk1"/>
                </a:solidFill>
                <a:latin typeface="Calibri"/>
                <a:ea typeface="Calibri"/>
                <a:cs typeface="Calibri"/>
                <a:sym typeface="Calibri"/>
              </a:rPr>
              <a:t>I can record my measurements in a table</a:t>
            </a:r>
            <a:endParaRPr/>
          </a:p>
          <a:p>
            <a:pPr marL="0" marR="0" lvl="0" indent="0" algn="l" rtl="0">
              <a:lnSpc>
                <a:spcPct val="100000"/>
              </a:lnSpc>
              <a:spcBef>
                <a:spcPts val="600"/>
              </a:spcBef>
              <a:spcAft>
                <a:spcPts val="0"/>
              </a:spcAft>
              <a:buClr>
                <a:schemeClr val="dk1"/>
              </a:buClr>
              <a:buSzPts val="2000"/>
              <a:buFont typeface="Arial"/>
              <a:buNone/>
            </a:pPr>
            <a:r>
              <a:rPr lang="en-GB" sz="2000">
                <a:solidFill>
                  <a:schemeClr val="dk1"/>
                </a:solidFill>
                <a:latin typeface="Calibri"/>
                <a:ea typeface="Calibri"/>
                <a:cs typeface="Calibri"/>
                <a:sym typeface="Calibri"/>
              </a:rPr>
              <a:t>I can plot a line graph showing how the size of an objects shadow depends on the distance between the light source and the object</a:t>
            </a:r>
            <a:endParaRPr/>
          </a:p>
          <a:p>
            <a:pPr marL="0" marR="0" lvl="0" indent="0" algn="l" rtl="0">
              <a:lnSpc>
                <a:spcPct val="100000"/>
              </a:lnSpc>
              <a:spcBef>
                <a:spcPts val="1000"/>
              </a:spcBef>
              <a:spcAft>
                <a:spcPts val="0"/>
              </a:spcAft>
              <a:buClr>
                <a:schemeClr val="dk1"/>
              </a:buClr>
              <a:buSzPts val="2000"/>
              <a:buFont typeface="Arial"/>
              <a:buNone/>
            </a:pPr>
            <a:endParaRPr sz="2000">
              <a:solidFill>
                <a:srgbClr val="7030A0"/>
              </a:solidFill>
              <a:latin typeface="Calibri"/>
              <a:ea typeface="Calibri"/>
              <a:cs typeface="Calibri"/>
              <a:sym typeface="Calibri"/>
            </a:endParaRPr>
          </a:p>
          <a:p>
            <a:pPr marL="0" marR="0" lvl="0" indent="0" algn="l" rtl="0">
              <a:lnSpc>
                <a:spcPct val="100000"/>
              </a:lnSpc>
              <a:spcBef>
                <a:spcPts val="1000"/>
              </a:spcBef>
              <a:spcAft>
                <a:spcPts val="0"/>
              </a:spcAft>
              <a:buClr>
                <a:schemeClr val="dk1"/>
              </a:buClr>
              <a:buSzPts val="2000"/>
              <a:buFont typeface="Arial"/>
              <a:buNone/>
            </a:pPr>
            <a:endParaRPr sz="2000">
              <a:solidFill>
                <a:srgbClr val="FFFF00"/>
              </a:solidFill>
              <a:latin typeface="Calibri"/>
              <a:ea typeface="Calibri"/>
              <a:cs typeface="Calibri"/>
              <a:sym typeface="Calibri"/>
            </a:endParaRPr>
          </a:p>
        </p:txBody>
      </p:sp>
      <p:pic>
        <p:nvPicPr>
          <p:cNvPr id="199" name="Google Shape;199;p10"/>
          <p:cNvPicPr preferRelativeResize="0"/>
          <p:nvPr/>
        </p:nvPicPr>
        <p:blipFill rotWithShape="1">
          <a:blip r:embed="rId3">
            <a:alphaModFix/>
          </a:blip>
          <a:srcRect/>
          <a:stretch/>
        </p:blipFill>
        <p:spPr>
          <a:xfrm rot="5400000">
            <a:off x="3798642" y="9890"/>
            <a:ext cx="4147133" cy="7784976"/>
          </a:xfrm>
          <a:prstGeom prst="rect">
            <a:avLst/>
          </a:prstGeom>
          <a:noFill/>
          <a:ln>
            <a:noFill/>
          </a:ln>
        </p:spPr>
      </p:pic>
      <p:sp>
        <p:nvSpPr>
          <p:cNvPr id="200" name="Google Shape;200;p10"/>
          <p:cNvSpPr txBox="1">
            <a:spLocks noGrp="1"/>
          </p:cNvSpPr>
          <p:nvPr>
            <p:ph type="sldNum" idx="12"/>
          </p:nvPr>
        </p:nvSpPr>
        <p:spPr>
          <a:xfrm>
            <a:off x="122300" y="6431455"/>
            <a:ext cx="52920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t>10</a:t>
            </a:fld>
            <a:endParaRPr/>
          </a:p>
        </p:txBody>
      </p:sp>
      <p:grpSp>
        <p:nvGrpSpPr>
          <p:cNvPr id="201" name="Google Shape;201;p10"/>
          <p:cNvGrpSpPr/>
          <p:nvPr/>
        </p:nvGrpSpPr>
        <p:grpSpPr>
          <a:xfrm>
            <a:off x="171460" y="3179627"/>
            <a:ext cx="1698653" cy="3036941"/>
            <a:chOff x="368514" y="114341"/>
            <a:chExt cx="1544715" cy="2454953"/>
          </a:xfrm>
        </p:grpSpPr>
        <p:sp>
          <p:nvSpPr>
            <p:cNvPr id="202" name="Google Shape;202;p10"/>
            <p:cNvSpPr/>
            <p:nvPr/>
          </p:nvSpPr>
          <p:spPr>
            <a:xfrm>
              <a:off x="368514" y="114341"/>
              <a:ext cx="1544715" cy="2423604"/>
            </a:xfrm>
            <a:prstGeom prst="wedgeRoundRectCallout">
              <a:avLst>
                <a:gd name="adj1" fmla="val 80057"/>
                <a:gd name="adj2" fmla="val 10420"/>
                <a:gd name="adj3" fmla="val 16667"/>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10"/>
            <p:cNvSpPr txBox="1"/>
            <p:nvPr/>
          </p:nvSpPr>
          <p:spPr>
            <a:xfrm>
              <a:off x="418939" y="188281"/>
              <a:ext cx="1453718" cy="23810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a:solidFill>
                    <a:schemeClr val="dk1"/>
                  </a:solidFill>
                  <a:latin typeface="Calibri"/>
                  <a:ea typeface="Calibri"/>
                  <a:cs typeface="Calibri"/>
                  <a:sym typeface="Calibri"/>
                </a:rPr>
                <a:t>This extra measurement at 5cm distance was valuable, since the size of the shadow had changed a lot over the last two readings (even though the shadow was blurry, so it was tricky to take an accurate measurement). </a:t>
              </a:r>
              <a:endParaRPr/>
            </a:p>
          </p:txBody>
        </p:sp>
      </p:grpSp>
      <p:grpSp>
        <p:nvGrpSpPr>
          <p:cNvPr id="204" name="Google Shape;204;p10"/>
          <p:cNvGrpSpPr/>
          <p:nvPr/>
        </p:nvGrpSpPr>
        <p:grpSpPr>
          <a:xfrm>
            <a:off x="9912514" y="1057717"/>
            <a:ext cx="1708098" cy="1412569"/>
            <a:chOff x="9923463" y="464506"/>
            <a:chExt cx="1544715" cy="2454953"/>
          </a:xfrm>
        </p:grpSpPr>
        <p:sp>
          <p:nvSpPr>
            <p:cNvPr id="205" name="Google Shape;205;p10"/>
            <p:cNvSpPr/>
            <p:nvPr/>
          </p:nvSpPr>
          <p:spPr>
            <a:xfrm>
              <a:off x="9923463" y="464506"/>
              <a:ext cx="1544715" cy="2423604"/>
            </a:xfrm>
            <a:prstGeom prst="wedgeRoundRectCallout">
              <a:avLst>
                <a:gd name="adj1" fmla="val -82834"/>
                <a:gd name="adj2" fmla="val 65348"/>
                <a:gd name="adj3" fmla="val 16667"/>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0"/>
            <p:cNvSpPr txBox="1"/>
            <p:nvPr/>
          </p:nvSpPr>
          <p:spPr>
            <a:xfrm>
              <a:off x="9973888" y="538446"/>
              <a:ext cx="1453718" cy="23810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a:solidFill>
                    <a:schemeClr val="dk1"/>
                  </a:solidFill>
                  <a:latin typeface="Calibri"/>
                  <a:ea typeface="Calibri"/>
                  <a:cs typeface="Calibri"/>
                  <a:sym typeface="Calibri"/>
                </a:rPr>
                <a:t>The graph shows that as the </a:t>
              </a:r>
              <a:br>
                <a:rPr lang="en-GB" sz="1400">
                  <a:solidFill>
                    <a:schemeClr val="dk1"/>
                  </a:solidFill>
                  <a:latin typeface="Calibri"/>
                  <a:ea typeface="Calibri"/>
                  <a:cs typeface="Calibri"/>
                  <a:sym typeface="Calibri"/>
                </a:rPr>
              </a:br>
              <a:r>
                <a:rPr lang="en-GB" sz="1400">
                  <a:solidFill>
                    <a:schemeClr val="dk1"/>
                  </a:solidFill>
                  <a:latin typeface="Calibri"/>
                  <a:ea typeface="Calibri"/>
                  <a:cs typeface="Calibri"/>
                  <a:sym typeface="Calibri"/>
                </a:rPr>
                <a:t>x-variable on the graph increases, the y-variable gets decreases.</a:t>
              </a:r>
              <a:endParaRPr/>
            </a:p>
          </p:txBody>
        </p:sp>
      </p:grpSp>
      <p:grpSp>
        <p:nvGrpSpPr>
          <p:cNvPr id="207" name="Google Shape;207;p10"/>
          <p:cNvGrpSpPr/>
          <p:nvPr/>
        </p:nvGrpSpPr>
        <p:grpSpPr>
          <a:xfrm>
            <a:off x="9923462" y="4679771"/>
            <a:ext cx="1708098" cy="1677299"/>
            <a:chOff x="9923463" y="531235"/>
            <a:chExt cx="1544715" cy="2423603"/>
          </a:xfrm>
        </p:grpSpPr>
        <p:sp>
          <p:nvSpPr>
            <p:cNvPr id="208" name="Google Shape;208;p10"/>
            <p:cNvSpPr/>
            <p:nvPr/>
          </p:nvSpPr>
          <p:spPr>
            <a:xfrm>
              <a:off x="9923463" y="531235"/>
              <a:ext cx="1544715" cy="2423603"/>
            </a:xfrm>
            <a:prstGeom prst="wedgeRoundRectCallout">
              <a:avLst>
                <a:gd name="adj1" fmla="val -81011"/>
                <a:gd name="adj2" fmla="val -33871"/>
                <a:gd name="adj3" fmla="val 16667"/>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10"/>
            <p:cNvSpPr txBox="1"/>
            <p:nvPr/>
          </p:nvSpPr>
          <p:spPr>
            <a:xfrm>
              <a:off x="9973888" y="538446"/>
              <a:ext cx="1453718" cy="23810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a:solidFill>
                    <a:schemeClr val="dk1"/>
                  </a:solidFill>
                  <a:latin typeface="Calibri"/>
                  <a:ea typeface="Calibri"/>
                  <a:cs typeface="Calibri"/>
                  <a:sym typeface="Calibri"/>
                </a:rPr>
                <a:t>Experimental results are usually not exactly the same when repeat readings are taken, even if you work really carefully.   </a:t>
              </a:r>
              <a:endParaRPr/>
            </a:p>
          </p:txBody>
        </p:sp>
      </p:grpSp>
      <p:grpSp>
        <p:nvGrpSpPr>
          <p:cNvPr id="210" name="Google Shape;210;p10"/>
          <p:cNvGrpSpPr/>
          <p:nvPr/>
        </p:nvGrpSpPr>
        <p:grpSpPr>
          <a:xfrm>
            <a:off x="9923462" y="2542737"/>
            <a:ext cx="1708098" cy="1997597"/>
            <a:chOff x="9923463" y="527806"/>
            <a:chExt cx="1544715" cy="2423604"/>
          </a:xfrm>
        </p:grpSpPr>
        <p:sp>
          <p:nvSpPr>
            <p:cNvPr id="211" name="Google Shape;211;p10"/>
            <p:cNvSpPr/>
            <p:nvPr/>
          </p:nvSpPr>
          <p:spPr>
            <a:xfrm>
              <a:off x="9923463" y="527806"/>
              <a:ext cx="1544715" cy="2423604"/>
            </a:xfrm>
            <a:prstGeom prst="wedgeRoundRectCallout">
              <a:avLst>
                <a:gd name="adj1" fmla="val -77773"/>
                <a:gd name="adj2" fmla="val 26880"/>
                <a:gd name="adj3" fmla="val 16667"/>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 name="Google Shape;212;p10"/>
            <p:cNvSpPr txBox="1"/>
            <p:nvPr/>
          </p:nvSpPr>
          <p:spPr>
            <a:xfrm>
              <a:off x="9973888" y="538446"/>
              <a:ext cx="1453718" cy="23810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a:solidFill>
                    <a:schemeClr val="dk1"/>
                  </a:solidFill>
                  <a:latin typeface="Calibri"/>
                  <a:ea typeface="Calibri"/>
                  <a:cs typeface="Calibri"/>
                  <a:sym typeface="Calibri"/>
                </a:rPr>
                <a:t>In a fair test, only one variable is changed and the effect of this is measured. If we changed lots of things, it would be tricky to see which caused an effect. </a:t>
              </a:r>
              <a:endParaRPr/>
            </a:p>
          </p:txBody>
        </p:sp>
      </p:grpSp>
      <p:grpSp>
        <p:nvGrpSpPr>
          <p:cNvPr id="213" name="Google Shape;213;p10"/>
          <p:cNvGrpSpPr/>
          <p:nvPr/>
        </p:nvGrpSpPr>
        <p:grpSpPr>
          <a:xfrm>
            <a:off x="171460" y="1085425"/>
            <a:ext cx="1698653" cy="1999549"/>
            <a:chOff x="368514" y="114341"/>
            <a:chExt cx="1544715" cy="2454953"/>
          </a:xfrm>
        </p:grpSpPr>
        <p:sp>
          <p:nvSpPr>
            <p:cNvPr id="214" name="Google Shape;214;p10"/>
            <p:cNvSpPr/>
            <p:nvPr/>
          </p:nvSpPr>
          <p:spPr>
            <a:xfrm>
              <a:off x="368514" y="114341"/>
              <a:ext cx="1544715" cy="2381013"/>
            </a:xfrm>
            <a:prstGeom prst="wedgeRoundRectCallout">
              <a:avLst>
                <a:gd name="adj1" fmla="val 78650"/>
                <a:gd name="adj2" fmla="val 33840"/>
                <a:gd name="adj3" fmla="val 16667"/>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 name="Google Shape;215;p10"/>
            <p:cNvSpPr txBox="1"/>
            <p:nvPr/>
          </p:nvSpPr>
          <p:spPr>
            <a:xfrm>
              <a:off x="418939" y="188281"/>
              <a:ext cx="1453718" cy="23810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a:solidFill>
                    <a:schemeClr val="dk1"/>
                  </a:solidFill>
                  <a:latin typeface="Calibri"/>
                  <a:ea typeface="Calibri"/>
                  <a:cs typeface="Calibri"/>
                  <a:sym typeface="Calibri"/>
                </a:rPr>
                <a:t>Your rows of results should only have numbers (not units), since the units are shown in the header line so they apply to all rows of the table.</a:t>
              </a:r>
              <a:endParaRPr/>
            </a:p>
          </p:txBody>
        </p:sp>
      </p:grpSp>
      <p:grpSp>
        <p:nvGrpSpPr>
          <p:cNvPr id="216" name="Google Shape;216;p10"/>
          <p:cNvGrpSpPr/>
          <p:nvPr/>
        </p:nvGrpSpPr>
        <p:grpSpPr>
          <a:xfrm>
            <a:off x="4925963" y="1916254"/>
            <a:ext cx="1948372" cy="1583817"/>
            <a:chOff x="9923463" y="464506"/>
            <a:chExt cx="1544715" cy="2423604"/>
          </a:xfrm>
        </p:grpSpPr>
        <p:sp>
          <p:nvSpPr>
            <p:cNvPr id="217" name="Google Shape;217;p10"/>
            <p:cNvSpPr/>
            <p:nvPr/>
          </p:nvSpPr>
          <p:spPr>
            <a:xfrm>
              <a:off x="9923463" y="464506"/>
              <a:ext cx="1544715" cy="2423604"/>
            </a:xfrm>
            <a:prstGeom prst="wedgeRoundRectCallout">
              <a:avLst>
                <a:gd name="adj1" fmla="val -45366"/>
                <a:gd name="adj2" fmla="val 66910"/>
                <a:gd name="adj3" fmla="val 16667"/>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8" name="Google Shape;218;p10"/>
            <p:cNvSpPr txBox="1"/>
            <p:nvPr/>
          </p:nvSpPr>
          <p:spPr>
            <a:xfrm>
              <a:off x="9973888" y="478266"/>
              <a:ext cx="1453718" cy="23810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a:solidFill>
                    <a:schemeClr val="dk1"/>
                  </a:solidFill>
                  <a:latin typeface="Calibri"/>
                  <a:ea typeface="Calibri"/>
                  <a:cs typeface="Calibri"/>
                  <a:sym typeface="Calibri"/>
                </a:rPr>
                <a:t>The line of best fit should clearly be a curve (</a:t>
              </a:r>
              <a:r>
                <a:rPr lang="en-GB" sz="1400" u="sng">
                  <a:solidFill>
                    <a:schemeClr val="dk1"/>
                  </a:solidFill>
                  <a:latin typeface="Calibri"/>
                  <a:ea typeface="Calibri"/>
                  <a:cs typeface="Calibri"/>
                  <a:sym typeface="Calibri"/>
                </a:rPr>
                <a:t>not</a:t>
              </a:r>
              <a:r>
                <a:rPr lang="en-GB" sz="1400">
                  <a:solidFill>
                    <a:schemeClr val="dk1"/>
                  </a:solidFill>
                  <a:latin typeface="Calibri"/>
                  <a:ea typeface="Calibri"/>
                  <a:cs typeface="Calibri"/>
                  <a:sym typeface="Calibri"/>
                </a:rPr>
                <a:t> a straight line, or dot-to-dot). It should pass close to as many data points as possible.</a:t>
              </a:r>
              <a:endParaRPr/>
            </a:p>
          </p:txBody>
        </p:sp>
      </p:grpSp>
      <p:grpSp>
        <p:nvGrpSpPr>
          <p:cNvPr id="219" name="Google Shape;219;p10"/>
          <p:cNvGrpSpPr/>
          <p:nvPr/>
        </p:nvGrpSpPr>
        <p:grpSpPr>
          <a:xfrm>
            <a:off x="4733496" y="4597906"/>
            <a:ext cx="2081913" cy="720696"/>
            <a:chOff x="9816360" y="464506"/>
            <a:chExt cx="1611246" cy="2423604"/>
          </a:xfrm>
        </p:grpSpPr>
        <p:sp>
          <p:nvSpPr>
            <p:cNvPr id="220" name="Google Shape;220;p10"/>
            <p:cNvSpPr/>
            <p:nvPr/>
          </p:nvSpPr>
          <p:spPr>
            <a:xfrm>
              <a:off x="9816360" y="464506"/>
              <a:ext cx="1601782" cy="2423604"/>
            </a:xfrm>
            <a:prstGeom prst="wedgeRoundRectCallout">
              <a:avLst>
                <a:gd name="adj1" fmla="val -10287"/>
                <a:gd name="adj2" fmla="val -90017"/>
                <a:gd name="adj3" fmla="val 16667"/>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p10"/>
            <p:cNvSpPr txBox="1"/>
            <p:nvPr/>
          </p:nvSpPr>
          <p:spPr>
            <a:xfrm>
              <a:off x="9866396" y="478267"/>
              <a:ext cx="1561210" cy="23810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u="sng">
                  <a:solidFill>
                    <a:schemeClr val="dk1"/>
                  </a:solidFill>
                  <a:latin typeface="Calibri"/>
                  <a:ea typeface="Calibri"/>
                  <a:cs typeface="Calibri"/>
                  <a:sym typeface="Calibri"/>
                </a:rPr>
                <a:t>Always</a:t>
              </a:r>
              <a:r>
                <a:rPr lang="en-GB" sz="1400">
                  <a:solidFill>
                    <a:schemeClr val="dk1"/>
                  </a:solidFill>
                  <a:latin typeface="Calibri"/>
                  <a:ea typeface="Calibri"/>
                  <a:cs typeface="Calibri"/>
                  <a:sym typeface="Calibri"/>
                </a:rPr>
                <a:t> use a pencil to plot graphs, in case you make a mistake.</a:t>
              </a:r>
              <a:endParaRPr/>
            </a:p>
          </p:txBody>
        </p:sp>
      </p:grpSp>
      <p:grpSp>
        <p:nvGrpSpPr>
          <p:cNvPr id="222" name="Google Shape;222;p10"/>
          <p:cNvGrpSpPr/>
          <p:nvPr/>
        </p:nvGrpSpPr>
        <p:grpSpPr>
          <a:xfrm>
            <a:off x="2050154" y="5377530"/>
            <a:ext cx="2144862" cy="918759"/>
            <a:chOff x="9866396" y="464506"/>
            <a:chExt cx="1601782" cy="2423604"/>
          </a:xfrm>
        </p:grpSpPr>
        <p:sp>
          <p:nvSpPr>
            <p:cNvPr id="223" name="Google Shape;223;p10"/>
            <p:cNvSpPr/>
            <p:nvPr/>
          </p:nvSpPr>
          <p:spPr>
            <a:xfrm>
              <a:off x="9866396" y="464506"/>
              <a:ext cx="1601782" cy="2423604"/>
            </a:xfrm>
            <a:prstGeom prst="wedgeRoundRectCallout">
              <a:avLst>
                <a:gd name="adj1" fmla="val 53999"/>
                <a:gd name="adj2" fmla="val -79634"/>
                <a:gd name="adj3" fmla="val 16667"/>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10"/>
            <p:cNvSpPr txBox="1"/>
            <p:nvPr/>
          </p:nvSpPr>
          <p:spPr>
            <a:xfrm>
              <a:off x="9866396" y="478267"/>
              <a:ext cx="1561210" cy="23810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a:solidFill>
                    <a:schemeClr val="dk1"/>
                  </a:solidFill>
                  <a:latin typeface="Calibri"/>
                  <a:ea typeface="Calibri"/>
                  <a:cs typeface="Calibri"/>
                  <a:sym typeface="Calibri"/>
                </a:rPr>
                <a:t>Your graph scales should always go up by a fixed amount between each evenly-spaced mark.</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1498484" y="-147"/>
            <a:ext cx="10515600" cy="53213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Lato Black"/>
              <a:buNone/>
            </a:pPr>
            <a:r>
              <a:rPr lang="en-GB"/>
              <a:t>Light</a:t>
            </a:r>
            <a:endParaRPr/>
          </a:p>
        </p:txBody>
      </p:sp>
      <p:sp>
        <p:nvSpPr>
          <p:cNvPr id="74" name="Google Shape;74;p2"/>
          <p:cNvSpPr txBox="1">
            <a:spLocks noGrp="1"/>
          </p:cNvSpPr>
          <p:nvPr>
            <p:ph type="sldNum" idx="12"/>
          </p:nvPr>
        </p:nvSpPr>
        <p:spPr>
          <a:xfrm>
            <a:off x="122300" y="6431455"/>
            <a:ext cx="52920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t>2</a:t>
            </a:fld>
            <a:endParaRPr/>
          </a:p>
        </p:txBody>
      </p:sp>
      <p:sp>
        <p:nvSpPr>
          <p:cNvPr id="75" name="Google Shape;75;p2"/>
          <p:cNvSpPr txBox="1">
            <a:spLocks noGrp="1"/>
          </p:cNvSpPr>
          <p:nvPr>
            <p:ph type="body" idx="1"/>
          </p:nvPr>
        </p:nvSpPr>
        <p:spPr>
          <a:xfrm>
            <a:off x="1498484" y="557939"/>
            <a:ext cx="10515484" cy="387672"/>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lt1"/>
              </a:buClr>
              <a:buSzPts val="2220"/>
              <a:buNone/>
            </a:pPr>
            <a:r>
              <a:rPr lang="en-GB" sz="2220"/>
              <a:t>Making and measuring shadows</a:t>
            </a:r>
            <a:endParaRPr/>
          </a:p>
        </p:txBody>
      </p:sp>
      <p:sp>
        <p:nvSpPr>
          <p:cNvPr id="76" name="Google Shape;76;p2"/>
          <p:cNvSpPr txBox="1"/>
          <p:nvPr/>
        </p:nvSpPr>
        <p:spPr>
          <a:xfrm>
            <a:off x="838200" y="1644141"/>
            <a:ext cx="5257800" cy="2345968"/>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GB" sz="2000">
                <a:solidFill>
                  <a:schemeClr val="dk1"/>
                </a:solidFill>
                <a:latin typeface="Calibri"/>
                <a:ea typeface="Calibri"/>
                <a:cs typeface="Calibri"/>
                <a:sym typeface="Calibri"/>
              </a:rPr>
              <a:t>Key Learning</a:t>
            </a:r>
            <a:endParaRPr/>
          </a:p>
          <a:p>
            <a:pPr marL="228600" marR="0" lvl="0" indent="-228600" algn="l" rtl="0">
              <a:lnSpc>
                <a:spcPct val="90000"/>
              </a:lnSpc>
              <a:spcBef>
                <a:spcPts val="100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The idea that light travels in straight lines explains why </a:t>
            </a:r>
            <a:r>
              <a:rPr lang="en-GB" sz="2000" b="1">
                <a:solidFill>
                  <a:schemeClr val="dk1"/>
                </a:solidFill>
                <a:latin typeface="Calibri"/>
                <a:ea typeface="Calibri"/>
                <a:cs typeface="Calibri"/>
                <a:sym typeface="Calibri"/>
              </a:rPr>
              <a:t>shadows </a:t>
            </a:r>
            <a:r>
              <a:rPr lang="en-GB" sz="2000">
                <a:solidFill>
                  <a:schemeClr val="dk1"/>
                </a:solidFill>
                <a:latin typeface="Calibri"/>
                <a:ea typeface="Calibri"/>
                <a:cs typeface="Calibri"/>
                <a:sym typeface="Calibri"/>
              </a:rPr>
              <a:t>have the same shape as the </a:t>
            </a:r>
            <a:r>
              <a:rPr lang="en-GB" sz="2000" b="1">
                <a:solidFill>
                  <a:schemeClr val="dk1"/>
                </a:solidFill>
                <a:latin typeface="Calibri"/>
                <a:ea typeface="Calibri"/>
                <a:cs typeface="Calibri"/>
                <a:sym typeface="Calibri"/>
              </a:rPr>
              <a:t>objects</a:t>
            </a:r>
            <a:r>
              <a:rPr lang="en-GB" sz="2000">
                <a:solidFill>
                  <a:schemeClr val="dk1"/>
                </a:solidFill>
                <a:latin typeface="Calibri"/>
                <a:ea typeface="Calibri"/>
                <a:cs typeface="Calibri"/>
                <a:sym typeface="Calibri"/>
              </a:rPr>
              <a:t> that cast them.</a:t>
            </a:r>
            <a:endParaRPr/>
          </a:p>
          <a:p>
            <a:pPr marL="228600" marR="0" lvl="0" indent="-228600" algn="l" rtl="0">
              <a:lnSpc>
                <a:spcPct val="90000"/>
              </a:lnSpc>
              <a:spcBef>
                <a:spcPts val="100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That the size of a shadow depends on the relative position of the light source and the object.</a:t>
            </a:r>
            <a:endParaRPr/>
          </a:p>
        </p:txBody>
      </p:sp>
      <p:sp>
        <p:nvSpPr>
          <p:cNvPr id="77" name="Google Shape;77;p2"/>
          <p:cNvSpPr txBox="1"/>
          <p:nvPr/>
        </p:nvSpPr>
        <p:spPr>
          <a:xfrm>
            <a:off x="838198" y="4061903"/>
            <a:ext cx="5257800" cy="2115059"/>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GB" sz="2000">
                <a:solidFill>
                  <a:schemeClr val="dk1"/>
                </a:solidFill>
                <a:latin typeface="Calibri"/>
                <a:ea typeface="Calibri"/>
                <a:cs typeface="Calibri"/>
                <a:sym typeface="Calibri"/>
              </a:rPr>
              <a:t>I can…</a:t>
            </a:r>
            <a:endParaRPr/>
          </a:p>
          <a:p>
            <a:pPr marL="228600" marR="0" lvl="0" indent="-228600" algn="l" rtl="0">
              <a:lnSpc>
                <a:spcPct val="90000"/>
              </a:lnSpc>
              <a:spcBef>
                <a:spcPts val="1000"/>
              </a:spcBef>
              <a:spcAft>
                <a:spcPts val="0"/>
              </a:spcAft>
              <a:buClr>
                <a:srgbClr val="262626"/>
              </a:buClr>
              <a:buSzPts val="2000"/>
              <a:buFont typeface="Arial"/>
              <a:buChar char="•"/>
            </a:pPr>
            <a:r>
              <a:rPr lang="en-GB" sz="2000">
                <a:solidFill>
                  <a:srgbClr val="262626"/>
                </a:solidFill>
                <a:latin typeface="Calibri"/>
                <a:ea typeface="Calibri"/>
                <a:cs typeface="Calibri"/>
                <a:sym typeface="Calibri"/>
              </a:rPr>
              <a:t>record my measurements in a table.</a:t>
            </a:r>
            <a:endParaRPr/>
          </a:p>
          <a:p>
            <a:pPr marL="228600" marR="0" lvl="0" indent="-228600" algn="l" rtl="0">
              <a:lnSpc>
                <a:spcPct val="90000"/>
              </a:lnSpc>
              <a:spcBef>
                <a:spcPts val="1000"/>
              </a:spcBef>
              <a:spcAft>
                <a:spcPts val="0"/>
              </a:spcAft>
              <a:buClr>
                <a:srgbClr val="262626"/>
              </a:buClr>
              <a:buSzPts val="2000"/>
              <a:buFont typeface="Arial"/>
              <a:buChar char="•"/>
            </a:pPr>
            <a:r>
              <a:rPr lang="en-GB" sz="2000">
                <a:solidFill>
                  <a:srgbClr val="262626"/>
                </a:solidFill>
                <a:latin typeface="Calibri"/>
                <a:ea typeface="Calibri"/>
                <a:cs typeface="Calibri"/>
                <a:sym typeface="Calibri"/>
              </a:rPr>
              <a:t>plot a line graph showing how the size of an objects shadow depends on the distance between the light source and the object. </a:t>
            </a:r>
            <a:r>
              <a:rPr lang="en-GB" sz="2000">
                <a:solidFill>
                  <a:srgbClr val="FF0000"/>
                </a:solidFill>
                <a:latin typeface="Calibri"/>
                <a:ea typeface="Calibri"/>
                <a:cs typeface="Calibri"/>
                <a:sym typeface="Calibri"/>
              </a:rPr>
              <a:t> </a:t>
            </a:r>
            <a:endParaRPr sz="2000">
              <a:solidFill>
                <a:schemeClr val="dk1"/>
              </a:solidFill>
              <a:latin typeface="Calibri"/>
              <a:ea typeface="Calibri"/>
              <a:cs typeface="Calibri"/>
              <a:sym typeface="Calibri"/>
            </a:endParaRPr>
          </a:p>
        </p:txBody>
      </p:sp>
      <p:pic>
        <p:nvPicPr>
          <p:cNvPr id="78" name="Google Shape;78;p2" descr="A close up of a clock&#10;&#10;Description automatically generated"/>
          <p:cNvPicPr preferRelativeResize="0"/>
          <p:nvPr/>
        </p:nvPicPr>
        <p:blipFill rotWithShape="1">
          <a:blip r:embed="rId3">
            <a:alphaModFix/>
          </a:blip>
          <a:srcRect/>
          <a:stretch/>
        </p:blipFill>
        <p:spPr>
          <a:xfrm>
            <a:off x="199368" y="58854"/>
            <a:ext cx="1079500" cy="1079500"/>
          </a:xfrm>
          <a:prstGeom prst="rect">
            <a:avLst/>
          </a:prstGeom>
          <a:noFill/>
          <a:ln>
            <a:noFill/>
          </a:ln>
        </p:spPr>
      </p:pic>
      <p:sp>
        <p:nvSpPr>
          <p:cNvPr id="79" name="Google Shape;79;p2"/>
          <p:cNvSpPr txBox="1"/>
          <p:nvPr/>
        </p:nvSpPr>
        <p:spPr>
          <a:xfrm>
            <a:off x="6263398" y="1644140"/>
            <a:ext cx="5181600" cy="4532822"/>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70C0"/>
              </a:buClr>
              <a:buSzPts val="2000"/>
              <a:buFont typeface="Arial"/>
              <a:buNone/>
            </a:pPr>
            <a:r>
              <a:rPr lang="en-GB" sz="2000" b="1">
                <a:solidFill>
                  <a:srgbClr val="0070C0"/>
                </a:solidFill>
                <a:latin typeface="Calibri"/>
                <a:ea typeface="Calibri"/>
                <a:cs typeface="Calibri"/>
                <a:sym typeface="Calibri"/>
              </a:rPr>
              <a:t>Activities </a:t>
            </a:r>
            <a:r>
              <a:rPr lang="en-GB" sz="2000">
                <a:solidFill>
                  <a:srgbClr val="0070C0"/>
                </a:solidFill>
                <a:latin typeface="Calibri"/>
                <a:ea typeface="Calibri"/>
                <a:cs typeface="Calibri"/>
                <a:sym typeface="Calibri"/>
              </a:rPr>
              <a:t>(pages 3-7): 40 - 60 mins</a:t>
            </a:r>
            <a:endParaRPr/>
          </a:p>
          <a:p>
            <a:pPr marL="0" marR="0" lvl="0" indent="0" algn="l" rtl="0">
              <a:lnSpc>
                <a:spcPct val="90000"/>
              </a:lnSpc>
              <a:spcBef>
                <a:spcPts val="900"/>
              </a:spcBef>
              <a:spcAft>
                <a:spcPts val="0"/>
              </a:spcAft>
              <a:buClr>
                <a:srgbClr val="0070C0"/>
              </a:buClr>
              <a:buSzPts val="2000"/>
              <a:buFont typeface="Arial"/>
              <a:buNone/>
            </a:pPr>
            <a:r>
              <a:rPr lang="en-GB" sz="2000">
                <a:solidFill>
                  <a:srgbClr val="0070C0"/>
                </a:solidFill>
                <a:latin typeface="Calibri"/>
                <a:ea typeface="Calibri"/>
                <a:cs typeface="Calibri"/>
                <a:sym typeface="Calibri"/>
              </a:rPr>
              <a:t>Household items to support learning:</a:t>
            </a:r>
            <a:endParaRPr/>
          </a:p>
          <a:p>
            <a:pPr marL="228600" marR="0" lvl="0" indent="-228600" algn="l" rtl="0">
              <a:lnSpc>
                <a:spcPct val="90000"/>
              </a:lnSpc>
              <a:spcBef>
                <a:spcPts val="900"/>
              </a:spcBef>
              <a:spcAft>
                <a:spcPts val="0"/>
              </a:spcAft>
              <a:buClr>
                <a:srgbClr val="0070C0"/>
              </a:buClr>
              <a:buSzPts val="2000"/>
              <a:buFont typeface="Arial"/>
              <a:buChar char="•"/>
            </a:pPr>
            <a:r>
              <a:rPr lang="en-GB" sz="2000">
                <a:solidFill>
                  <a:srgbClr val="0070C0"/>
                </a:solidFill>
                <a:latin typeface="Calibri"/>
                <a:ea typeface="Calibri"/>
                <a:cs typeface="Calibri"/>
                <a:sym typeface="Calibri"/>
              </a:rPr>
              <a:t>a torch/desk lamp	</a:t>
            </a:r>
            <a:r>
              <a:rPr lang="en-GB" sz="1600">
                <a:solidFill>
                  <a:srgbClr val="0070C0"/>
                </a:solidFill>
                <a:latin typeface="Calibri"/>
                <a:ea typeface="Calibri"/>
                <a:cs typeface="Calibri"/>
                <a:sym typeface="Calibri"/>
              </a:rPr>
              <a:t>•</a:t>
            </a:r>
            <a:r>
              <a:rPr lang="en-GB" sz="2000">
                <a:solidFill>
                  <a:srgbClr val="0070C0"/>
                </a:solidFill>
                <a:latin typeface="Calibri"/>
                <a:ea typeface="Calibri"/>
                <a:cs typeface="Calibri"/>
                <a:sym typeface="Calibri"/>
              </a:rPr>
              <a:t>  a tape measure/ruler</a:t>
            </a:r>
            <a:endParaRPr/>
          </a:p>
          <a:p>
            <a:pPr marL="228600" marR="0" lvl="0" indent="-228600" algn="l" rtl="0">
              <a:lnSpc>
                <a:spcPct val="90000"/>
              </a:lnSpc>
              <a:spcBef>
                <a:spcPts val="900"/>
              </a:spcBef>
              <a:spcAft>
                <a:spcPts val="0"/>
              </a:spcAft>
              <a:buClr>
                <a:srgbClr val="0070C0"/>
              </a:buClr>
              <a:buSzPts val="2000"/>
              <a:buFont typeface="Arial"/>
              <a:buChar char="•"/>
            </a:pPr>
            <a:r>
              <a:rPr lang="en-GB" sz="2000">
                <a:solidFill>
                  <a:srgbClr val="0070C0"/>
                </a:solidFill>
                <a:latin typeface="Calibri"/>
                <a:ea typeface="Calibri"/>
                <a:cs typeface="Calibri"/>
                <a:sym typeface="Calibri"/>
              </a:rPr>
              <a:t>a dinner fork 	</a:t>
            </a:r>
            <a:r>
              <a:rPr lang="en-GB" sz="1600">
                <a:solidFill>
                  <a:srgbClr val="0070C0"/>
                </a:solidFill>
                <a:latin typeface="Calibri"/>
                <a:ea typeface="Calibri"/>
                <a:cs typeface="Calibri"/>
                <a:sym typeface="Calibri"/>
              </a:rPr>
              <a:t>•</a:t>
            </a:r>
            <a:r>
              <a:rPr lang="en-GB" sz="2000">
                <a:solidFill>
                  <a:srgbClr val="0070C0"/>
                </a:solidFill>
                <a:latin typeface="Calibri"/>
                <a:ea typeface="Calibri"/>
                <a:cs typeface="Calibri"/>
                <a:sym typeface="Calibri"/>
              </a:rPr>
              <a:t>  masking tape/blu tack</a:t>
            </a:r>
            <a:endParaRPr sz="2000">
              <a:solidFill>
                <a:srgbClr val="0070C0"/>
              </a:solidFill>
              <a:latin typeface="Calibri"/>
              <a:ea typeface="Calibri"/>
              <a:cs typeface="Calibri"/>
              <a:sym typeface="Calibri"/>
            </a:endParaRPr>
          </a:p>
          <a:p>
            <a:pPr marL="228600" marR="0" lvl="0" indent="-228600" algn="l" rtl="0">
              <a:lnSpc>
                <a:spcPct val="90000"/>
              </a:lnSpc>
              <a:spcBef>
                <a:spcPts val="900"/>
              </a:spcBef>
              <a:spcAft>
                <a:spcPts val="0"/>
              </a:spcAft>
              <a:buClr>
                <a:srgbClr val="0070C0"/>
              </a:buClr>
              <a:buSzPts val="2000"/>
              <a:buFont typeface="Arial"/>
              <a:buChar char="•"/>
            </a:pPr>
            <a:r>
              <a:rPr lang="en-GB" sz="2000">
                <a:solidFill>
                  <a:srgbClr val="0070C0"/>
                </a:solidFill>
                <a:latin typeface="Calibri"/>
                <a:ea typeface="Calibri"/>
                <a:cs typeface="Calibri"/>
                <a:sym typeface="Calibri"/>
              </a:rPr>
              <a:t>an empty plastic bottle</a:t>
            </a:r>
            <a:endParaRPr/>
          </a:p>
          <a:p>
            <a:pPr marL="0" marR="0" lvl="0" indent="0" algn="l" rtl="0">
              <a:lnSpc>
                <a:spcPct val="90000"/>
              </a:lnSpc>
              <a:spcBef>
                <a:spcPts val="900"/>
              </a:spcBef>
              <a:spcAft>
                <a:spcPts val="0"/>
              </a:spcAft>
              <a:buClr>
                <a:schemeClr val="dk1"/>
              </a:buClr>
              <a:buSzPts val="2000"/>
              <a:buFont typeface="Arial"/>
              <a:buNone/>
            </a:pPr>
            <a:r>
              <a:rPr lang="en-GB" sz="2000">
                <a:solidFill>
                  <a:schemeClr val="dk1"/>
                </a:solidFill>
                <a:latin typeface="Calibri"/>
                <a:ea typeface="Calibri"/>
                <a:cs typeface="Calibri"/>
                <a:sym typeface="Calibri"/>
              </a:rPr>
              <a:t>Use squared paper, a ruler and a pencil for recording. </a:t>
            </a:r>
            <a:r>
              <a:rPr lang="en-GB" sz="2000" i="1">
                <a:solidFill>
                  <a:schemeClr val="dk1"/>
                </a:solidFill>
                <a:latin typeface="Calibri"/>
                <a:ea typeface="Calibri"/>
                <a:cs typeface="Calibri"/>
                <a:sym typeface="Calibri"/>
              </a:rPr>
              <a:t>Alternatively you may wish </a:t>
            </a:r>
            <a:br>
              <a:rPr lang="en-GB" sz="2000" i="1">
                <a:solidFill>
                  <a:schemeClr val="dk1"/>
                </a:solidFill>
                <a:latin typeface="Calibri"/>
                <a:ea typeface="Calibri"/>
                <a:cs typeface="Calibri"/>
                <a:sym typeface="Calibri"/>
              </a:rPr>
            </a:br>
            <a:r>
              <a:rPr lang="en-GB" sz="2000" i="1">
                <a:solidFill>
                  <a:schemeClr val="dk1"/>
                </a:solidFill>
                <a:latin typeface="Calibri"/>
                <a:ea typeface="Calibri"/>
                <a:cs typeface="Calibri"/>
                <a:sym typeface="Calibri"/>
              </a:rPr>
              <a:t>to print page 6 as a worksheet.</a:t>
            </a:r>
            <a:endParaRPr/>
          </a:p>
          <a:p>
            <a:pPr marL="0" marR="0" lvl="0" indent="0" algn="l" rtl="0">
              <a:lnSpc>
                <a:spcPct val="90000"/>
              </a:lnSpc>
              <a:spcBef>
                <a:spcPts val="900"/>
              </a:spcBef>
              <a:spcAft>
                <a:spcPts val="0"/>
              </a:spcAft>
              <a:buClr>
                <a:srgbClr val="0070C0"/>
              </a:buClr>
              <a:buSzPts val="2000"/>
              <a:buFont typeface="Arial"/>
              <a:buNone/>
            </a:pPr>
            <a:r>
              <a:rPr lang="en-GB" sz="2000" b="1">
                <a:solidFill>
                  <a:srgbClr val="0070C0"/>
                </a:solidFill>
                <a:latin typeface="Calibri"/>
                <a:ea typeface="Calibri"/>
                <a:cs typeface="Calibri"/>
                <a:sym typeface="Calibri"/>
              </a:rPr>
              <a:t>Find out more… </a:t>
            </a:r>
            <a:r>
              <a:rPr lang="en-GB" sz="2000">
                <a:solidFill>
                  <a:srgbClr val="0070C0"/>
                </a:solidFill>
                <a:latin typeface="Calibri"/>
                <a:ea typeface="Calibri"/>
                <a:cs typeface="Calibri"/>
                <a:sym typeface="Calibri"/>
              </a:rPr>
              <a:t>(page 8)</a:t>
            </a:r>
            <a:endParaRPr/>
          </a:p>
          <a:p>
            <a:pPr marL="228600" marR="0" lvl="0" indent="-228600" algn="l" rtl="0">
              <a:lnSpc>
                <a:spcPct val="90000"/>
              </a:lnSpc>
              <a:spcBef>
                <a:spcPts val="900"/>
              </a:spcBef>
              <a:spcAft>
                <a:spcPts val="0"/>
              </a:spcAft>
              <a:buClr>
                <a:srgbClr val="0070C0"/>
              </a:buClr>
              <a:buSzPts val="2000"/>
              <a:buFont typeface="Arial"/>
              <a:buChar char="•"/>
            </a:pPr>
            <a:r>
              <a:rPr lang="en-GB" sz="2000">
                <a:solidFill>
                  <a:srgbClr val="0070C0"/>
                </a:solidFill>
                <a:latin typeface="Calibri"/>
                <a:ea typeface="Calibri"/>
                <a:cs typeface="Calibri"/>
                <a:sym typeface="Calibri"/>
              </a:rPr>
              <a:t>You may like to watch some great clips, find out more about shadows and how to make a shadow theatre yourself.</a:t>
            </a:r>
            <a:endParaRPr/>
          </a:p>
          <a:p>
            <a:pPr marL="228600" marR="0" lvl="0" indent="-101600" algn="l" rtl="0">
              <a:lnSpc>
                <a:spcPct val="90000"/>
              </a:lnSpc>
              <a:spcBef>
                <a:spcPts val="1000"/>
              </a:spcBef>
              <a:spcAft>
                <a:spcPts val="0"/>
              </a:spcAft>
              <a:buClr>
                <a:schemeClr val="dk1"/>
              </a:buClr>
              <a:buSzPts val="2000"/>
              <a:buFont typeface="Arial"/>
              <a:buNone/>
            </a:pPr>
            <a:endParaRPr sz="2000">
              <a:solidFill>
                <a:srgbClr val="0070C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a:solidFill>
                <a:srgbClr val="0070C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a:solidFill>
                <a:srgbClr val="0070C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a:solidFill>
                <a:srgbClr val="0070C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a:solidFill>
                <a:srgbClr val="0070C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p:txBody>
      </p:sp>
      <p:pic>
        <p:nvPicPr>
          <p:cNvPr id="80" name="Google Shape;80;p2" descr="Notepad, Memo, Pencil, Writing, Note"/>
          <p:cNvPicPr preferRelativeResize="0"/>
          <p:nvPr/>
        </p:nvPicPr>
        <p:blipFill rotWithShape="1">
          <a:blip r:embed="rId4">
            <a:alphaModFix/>
          </a:blip>
          <a:srcRect/>
          <a:stretch/>
        </p:blipFill>
        <p:spPr>
          <a:xfrm>
            <a:off x="10385919" y="3910551"/>
            <a:ext cx="835092" cy="80072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3"/>
          <p:cNvSpPr txBox="1">
            <a:spLocks noGrp="1"/>
          </p:cNvSpPr>
          <p:nvPr>
            <p:ph type="title"/>
          </p:nvPr>
        </p:nvSpPr>
        <p:spPr>
          <a:xfrm>
            <a:off x="1498484" y="-147"/>
            <a:ext cx="10515600" cy="53213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Lato Black"/>
              <a:buNone/>
            </a:pPr>
            <a:r>
              <a:rPr lang="en-GB"/>
              <a:t>Explore, review, think, talk…</a:t>
            </a:r>
            <a:endParaRPr/>
          </a:p>
        </p:txBody>
      </p:sp>
      <p:sp>
        <p:nvSpPr>
          <p:cNvPr id="86" name="Google Shape;86;p3"/>
          <p:cNvSpPr txBox="1">
            <a:spLocks noGrp="1"/>
          </p:cNvSpPr>
          <p:nvPr>
            <p:ph type="sldNum" idx="12"/>
          </p:nvPr>
        </p:nvSpPr>
        <p:spPr>
          <a:xfrm>
            <a:off x="122300" y="6431455"/>
            <a:ext cx="52920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t>3</a:t>
            </a:fld>
            <a:endParaRPr/>
          </a:p>
        </p:txBody>
      </p:sp>
      <p:sp>
        <p:nvSpPr>
          <p:cNvPr id="87" name="Google Shape;87;p3"/>
          <p:cNvSpPr txBox="1">
            <a:spLocks noGrp="1"/>
          </p:cNvSpPr>
          <p:nvPr>
            <p:ph type="body" idx="1"/>
          </p:nvPr>
        </p:nvSpPr>
        <p:spPr>
          <a:xfrm>
            <a:off x="1498600" y="542598"/>
            <a:ext cx="10515484" cy="387672"/>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lt1"/>
              </a:buClr>
              <a:buSzPts val="2220"/>
              <a:buNone/>
            </a:pPr>
            <a:r>
              <a:rPr lang="en-GB" sz="2220"/>
              <a:t>What do you already know about shadows?</a:t>
            </a:r>
            <a:endParaRPr/>
          </a:p>
        </p:txBody>
      </p:sp>
      <p:sp>
        <p:nvSpPr>
          <p:cNvPr id="88" name="Google Shape;88;p3"/>
          <p:cNvSpPr txBox="1"/>
          <p:nvPr/>
        </p:nvSpPr>
        <p:spPr>
          <a:xfrm>
            <a:off x="838201" y="1591799"/>
            <a:ext cx="5181600" cy="4532822"/>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GB" sz="2400">
                <a:solidFill>
                  <a:schemeClr val="dk1"/>
                </a:solidFill>
                <a:latin typeface="Calibri"/>
                <a:ea typeface="Calibri"/>
                <a:cs typeface="Calibri"/>
                <a:sym typeface="Calibri"/>
              </a:rPr>
              <a:t>Think and talk about these shadows…  </a:t>
            </a:r>
            <a:endParaRPr/>
          </a:p>
          <a:p>
            <a:pPr marL="0" marR="0" lvl="0" indent="0" algn="l" rtl="0">
              <a:lnSpc>
                <a:spcPct val="90000"/>
              </a:lnSpc>
              <a:spcBef>
                <a:spcPts val="1000"/>
              </a:spcBef>
              <a:spcAft>
                <a:spcPts val="0"/>
              </a:spcAft>
              <a:buClr>
                <a:schemeClr val="dk1"/>
              </a:buClr>
              <a:buSzPts val="2000"/>
              <a:buFont typeface="Arial"/>
              <a:buNone/>
            </a:pPr>
            <a:endParaRPr sz="2000" i="1">
              <a:solidFill>
                <a:srgbClr val="FF0000"/>
              </a:solidFill>
              <a:latin typeface="Calibri"/>
              <a:ea typeface="Calibri"/>
              <a:cs typeface="Calibri"/>
              <a:sym typeface="Calibri"/>
            </a:endParaRPr>
          </a:p>
        </p:txBody>
      </p:sp>
      <p:sp>
        <p:nvSpPr>
          <p:cNvPr id="89" name="Google Shape;89;p3"/>
          <p:cNvSpPr txBox="1"/>
          <p:nvPr/>
        </p:nvSpPr>
        <p:spPr>
          <a:xfrm>
            <a:off x="6172200" y="1591799"/>
            <a:ext cx="5181600" cy="4532822"/>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180000" marR="0" lvl="0" indent="-180000" algn="l" rtl="0">
              <a:lnSpc>
                <a:spcPct val="100000"/>
              </a:lnSpc>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What’s needed to make a </a:t>
            </a:r>
            <a:r>
              <a:rPr lang="en-GB" sz="2400" b="1">
                <a:solidFill>
                  <a:schemeClr val="dk1"/>
                </a:solidFill>
                <a:latin typeface="Calibri"/>
                <a:ea typeface="Calibri"/>
                <a:cs typeface="Calibri"/>
                <a:sym typeface="Calibri"/>
              </a:rPr>
              <a:t>shadow</a:t>
            </a:r>
            <a:r>
              <a:rPr lang="en-GB" sz="2400">
                <a:solidFill>
                  <a:schemeClr val="dk1"/>
                </a:solidFill>
                <a:latin typeface="Calibri"/>
                <a:ea typeface="Calibri"/>
                <a:cs typeface="Calibri"/>
                <a:sym typeface="Calibri"/>
              </a:rPr>
              <a:t>?</a:t>
            </a:r>
            <a:endParaRPr/>
          </a:p>
          <a:p>
            <a:pPr marL="180000" marR="0" lvl="0" indent="-180000" algn="l" rtl="0">
              <a:lnSpc>
                <a:spcPct val="100000"/>
              </a:lnSpc>
              <a:spcBef>
                <a:spcPts val="6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Where are the shadows seen? </a:t>
            </a:r>
            <a:endParaRPr/>
          </a:p>
          <a:p>
            <a:pPr marL="180000" marR="0" lvl="0" indent="-180000" algn="l" rtl="0">
              <a:lnSpc>
                <a:spcPct val="100000"/>
              </a:lnSpc>
              <a:spcBef>
                <a:spcPts val="6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Are they the same shape and colour as the object that produced them? </a:t>
            </a:r>
            <a:endParaRPr/>
          </a:p>
          <a:p>
            <a:pPr marL="180000" marR="0" lvl="0" indent="-180000" algn="l" rtl="0">
              <a:lnSpc>
                <a:spcPct val="100000"/>
              </a:lnSpc>
              <a:spcBef>
                <a:spcPts val="6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How</a:t>
            </a:r>
            <a:r>
              <a:rPr lang="en-GB" sz="1800">
                <a:solidFill>
                  <a:schemeClr val="dk1"/>
                </a:solidFill>
                <a:latin typeface="Calibri"/>
                <a:ea typeface="Calibri"/>
                <a:cs typeface="Calibri"/>
                <a:sym typeface="Calibri"/>
              </a:rPr>
              <a:t> </a:t>
            </a:r>
            <a:r>
              <a:rPr lang="en-GB" sz="2400">
                <a:solidFill>
                  <a:schemeClr val="dk1"/>
                </a:solidFill>
                <a:latin typeface="Calibri"/>
                <a:ea typeface="Calibri"/>
                <a:cs typeface="Calibri"/>
                <a:sym typeface="Calibri"/>
              </a:rPr>
              <a:t>do</a:t>
            </a:r>
            <a:r>
              <a:rPr lang="en-GB" sz="1800">
                <a:solidFill>
                  <a:schemeClr val="dk1"/>
                </a:solidFill>
                <a:latin typeface="Calibri"/>
                <a:ea typeface="Calibri"/>
                <a:cs typeface="Calibri"/>
                <a:sym typeface="Calibri"/>
              </a:rPr>
              <a:t> </a:t>
            </a:r>
            <a:r>
              <a:rPr lang="en-GB" sz="2400">
                <a:solidFill>
                  <a:schemeClr val="dk1"/>
                </a:solidFill>
                <a:latin typeface="Calibri"/>
                <a:ea typeface="Calibri"/>
                <a:cs typeface="Calibri"/>
                <a:sym typeface="Calibri"/>
              </a:rPr>
              <a:t>shadows from</a:t>
            </a:r>
            <a:br>
              <a:rPr lang="en-GB" sz="2400">
                <a:solidFill>
                  <a:schemeClr val="dk1"/>
                </a:solidFill>
                <a:latin typeface="Calibri"/>
                <a:ea typeface="Calibri"/>
                <a:cs typeface="Calibri"/>
                <a:sym typeface="Calibri"/>
              </a:rPr>
            </a:br>
            <a:r>
              <a:rPr lang="en-GB" sz="2400" b="1">
                <a:solidFill>
                  <a:schemeClr val="dk1"/>
                </a:solidFill>
                <a:latin typeface="Calibri"/>
                <a:ea typeface="Calibri"/>
                <a:cs typeface="Calibri"/>
                <a:sym typeface="Calibri"/>
              </a:rPr>
              <a:t>opaque</a:t>
            </a:r>
            <a:r>
              <a:rPr lang="en-GB" sz="2400">
                <a:solidFill>
                  <a:schemeClr val="dk1"/>
                </a:solidFill>
                <a:latin typeface="Calibri"/>
                <a:ea typeface="Calibri"/>
                <a:cs typeface="Calibri"/>
                <a:sym typeface="Calibri"/>
              </a:rPr>
              <a:t>, </a:t>
            </a:r>
            <a:r>
              <a:rPr lang="en-GB" sz="2400" b="1">
                <a:solidFill>
                  <a:schemeClr val="dk1"/>
                </a:solidFill>
                <a:latin typeface="Calibri"/>
                <a:ea typeface="Calibri"/>
                <a:cs typeface="Calibri"/>
                <a:sym typeface="Calibri"/>
              </a:rPr>
              <a:t>transparent </a:t>
            </a:r>
            <a:br>
              <a:rPr lang="en-GB" sz="2400" b="1">
                <a:solidFill>
                  <a:schemeClr val="dk1"/>
                </a:solidFill>
                <a:latin typeface="Calibri"/>
                <a:ea typeface="Calibri"/>
                <a:cs typeface="Calibri"/>
                <a:sym typeface="Calibri"/>
              </a:rPr>
            </a:br>
            <a:r>
              <a:rPr lang="en-GB" sz="2400">
                <a:solidFill>
                  <a:schemeClr val="dk1"/>
                </a:solidFill>
                <a:latin typeface="Calibri"/>
                <a:ea typeface="Calibri"/>
                <a:cs typeface="Calibri"/>
                <a:sym typeface="Calibri"/>
              </a:rPr>
              <a:t>and </a:t>
            </a:r>
            <a:r>
              <a:rPr lang="en-GB" sz="2400" b="1">
                <a:solidFill>
                  <a:schemeClr val="dk1"/>
                </a:solidFill>
                <a:latin typeface="Calibri"/>
                <a:ea typeface="Calibri"/>
                <a:cs typeface="Calibri"/>
                <a:sym typeface="Calibri"/>
              </a:rPr>
              <a:t>translucent </a:t>
            </a:r>
            <a:br>
              <a:rPr lang="en-GB" sz="2400" b="1">
                <a:solidFill>
                  <a:schemeClr val="dk1"/>
                </a:solidFill>
                <a:latin typeface="Calibri"/>
                <a:ea typeface="Calibri"/>
                <a:cs typeface="Calibri"/>
                <a:sym typeface="Calibri"/>
              </a:rPr>
            </a:br>
            <a:r>
              <a:rPr lang="en-GB" sz="2400">
                <a:solidFill>
                  <a:schemeClr val="dk1"/>
                </a:solidFill>
                <a:latin typeface="Calibri"/>
                <a:ea typeface="Calibri"/>
                <a:cs typeface="Calibri"/>
                <a:sym typeface="Calibri"/>
              </a:rPr>
              <a:t>objects compare?</a:t>
            </a:r>
            <a:endParaRPr/>
          </a:p>
          <a:p>
            <a:pPr marL="180000" marR="0" lvl="0" indent="-180000" algn="l" rtl="0">
              <a:lnSpc>
                <a:spcPct val="100000"/>
              </a:lnSpc>
              <a:spcBef>
                <a:spcPts val="6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What changes the </a:t>
            </a:r>
            <a:br>
              <a:rPr lang="en-GB" sz="2400">
                <a:solidFill>
                  <a:schemeClr val="dk1"/>
                </a:solidFill>
                <a:latin typeface="Calibri"/>
                <a:ea typeface="Calibri"/>
                <a:cs typeface="Calibri"/>
                <a:sym typeface="Calibri"/>
              </a:rPr>
            </a:br>
            <a:r>
              <a:rPr lang="en-GB" sz="2400">
                <a:solidFill>
                  <a:schemeClr val="dk1"/>
                </a:solidFill>
                <a:latin typeface="Calibri"/>
                <a:ea typeface="Calibri"/>
                <a:cs typeface="Calibri"/>
                <a:sym typeface="Calibri"/>
              </a:rPr>
              <a:t>size of shadows?</a:t>
            </a:r>
            <a:endParaRPr/>
          </a:p>
        </p:txBody>
      </p:sp>
      <p:sp>
        <p:nvSpPr>
          <p:cNvPr id="90" name="Google Shape;90;p3"/>
          <p:cNvSpPr txBox="1"/>
          <p:nvPr/>
        </p:nvSpPr>
        <p:spPr>
          <a:xfrm>
            <a:off x="1468072" y="800778"/>
            <a:ext cx="708869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1">
                <a:solidFill>
                  <a:schemeClr val="lt1"/>
                </a:solidFill>
                <a:latin typeface="Calibri"/>
                <a:ea typeface="Calibri"/>
                <a:cs typeface="Calibri"/>
                <a:sym typeface="Calibri"/>
              </a:rPr>
              <a:t>(5-10 minutes)</a:t>
            </a:r>
            <a:endParaRPr/>
          </a:p>
        </p:txBody>
      </p:sp>
      <p:pic>
        <p:nvPicPr>
          <p:cNvPr id="91" name="Google Shape;91;p3" descr="A close up of a clock&#10;&#10;Description automatically generated"/>
          <p:cNvPicPr preferRelativeResize="0"/>
          <p:nvPr/>
        </p:nvPicPr>
        <p:blipFill rotWithShape="1">
          <a:blip r:embed="rId3">
            <a:alphaModFix/>
          </a:blip>
          <a:srcRect/>
          <a:stretch/>
        </p:blipFill>
        <p:spPr>
          <a:xfrm>
            <a:off x="199368" y="58854"/>
            <a:ext cx="1079500" cy="1079500"/>
          </a:xfrm>
          <a:prstGeom prst="rect">
            <a:avLst/>
          </a:prstGeom>
          <a:noFill/>
          <a:ln>
            <a:noFill/>
          </a:ln>
        </p:spPr>
      </p:pic>
      <p:pic>
        <p:nvPicPr>
          <p:cNvPr id="92" name="Google Shape;92;p3"/>
          <p:cNvPicPr preferRelativeResize="0"/>
          <p:nvPr/>
        </p:nvPicPr>
        <p:blipFill rotWithShape="1">
          <a:blip r:embed="rId4">
            <a:alphaModFix/>
          </a:blip>
          <a:srcRect/>
          <a:stretch/>
        </p:blipFill>
        <p:spPr>
          <a:xfrm>
            <a:off x="2786833" y="2057742"/>
            <a:ext cx="2583576" cy="2146195"/>
          </a:xfrm>
          <a:prstGeom prst="rect">
            <a:avLst/>
          </a:prstGeom>
          <a:noFill/>
          <a:ln>
            <a:noFill/>
          </a:ln>
        </p:spPr>
      </p:pic>
      <p:pic>
        <p:nvPicPr>
          <p:cNvPr id="93" name="Google Shape;93;p3"/>
          <p:cNvPicPr preferRelativeResize="0"/>
          <p:nvPr/>
        </p:nvPicPr>
        <p:blipFill rotWithShape="1">
          <a:blip r:embed="rId5">
            <a:alphaModFix/>
          </a:blip>
          <a:srcRect/>
          <a:stretch/>
        </p:blipFill>
        <p:spPr>
          <a:xfrm>
            <a:off x="971908" y="4369867"/>
            <a:ext cx="3063505" cy="1589485"/>
          </a:xfrm>
          <a:prstGeom prst="rect">
            <a:avLst/>
          </a:prstGeom>
          <a:noFill/>
          <a:ln>
            <a:noFill/>
          </a:ln>
        </p:spPr>
      </p:pic>
      <p:pic>
        <p:nvPicPr>
          <p:cNvPr id="94" name="Google Shape;94;p3"/>
          <p:cNvPicPr preferRelativeResize="0"/>
          <p:nvPr/>
        </p:nvPicPr>
        <p:blipFill rotWithShape="1">
          <a:blip r:embed="rId6">
            <a:alphaModFix/>
          </a:blip>
          <a:srcRect/>
          <a:stretch/>
        </p:blipFill>
        <p:spPr>
          <a:xfrm>
            <a:off x="993725" y="2041684"/>
            <a:ext cx="1640709" cy="2178312"/>
          </a:xfrm>
          <a:prstGeom prst="rect">
            <a:avLst/>
          </a:prstGeom>
          <a:noFill/>
          <a:ln>
            <a:noFill/>
          </a:ln>
        </p:spPr>
      </p:pic>
      <p:pic>
        <p:nvPicPr>
          <p:cNvPr id="95" name="Google Shape;95;p3"/>
          <p:cNvPicPr preferRelativeResize="0"/>
          <p:nvPr/>
        </p:nvPicPr>
        <p:blipFill rotWithShape="1">
          <a:blip r:embed="rId7">
            <a:alphaModFix/>
          </a:blip>
          <a:srcRect/>
          <a:stretch/>
        </p:blipFill>
        <p:spPr>
          <a:xfrm flipH="1">
            <a:off x="4187812" y="3508914"/>
            <a:ext cx="1640710" cy="2450438"/>
          </a:xfrm>
          <a:prstGeom prst="rect">
            <a:avLst/>
          </a:prstGeom>
          <a:noFill/>
          <a:ln w="12700" cap="flat" cmpd="sng">
            <a:solidFill>
              <a:srgbClr val="A5A5A5"/>
            </a:solidFill>
            <a:prstDash val="solid"/>
            <a:round/>
            <a:headEnd type="none" w="sm" len="sm"/>
            <a:tailEnd type="none" w="sm" len="sm"/>
          </a:ln>
        </p:spPr>
      </p:pic>
      <p:pic>
        <p:nvPicPr>
          <p:cNvPr id="96" name="Google Shape;96;p3"/>
          <p:cNvPicPr preferRelativeResize="0"/>
          <p:nvPr/>
        </p:nvPicPr>
        <p:blipFill rotWithShape="1">
          <a:blip r:embed="rId8">
            <a:alphaModFix/>
          </a:blip>
          <a:srcRect/>
          <a:stretch/>
        </p:blipFill>
        <p:spPr>
          <a:xfrm>
            <a:off x="9285889" y="3279227"/>
            <a:ext cx="1923399" cy="2301765"/>
          </a:xfrm>
          <a:prstGeom prst="rect">
            <a:avLst/>
          </a:prstGeom>
          <a:noFill/>
          <a:ln>
            <a:noFill/>
          </a:ln>
        </p:spPr>
      </p:pic>
      <p:pic>
        <p:nvPicPr>
          <p:cNvPr id="97" name="Google Shape;97;p3"/>
          <p:cNvPicPr preferRelativeResize="0"/>
          <p:nvPr/>
        </p:nvPicPr>
        <p:blipFill rotWithShape="1">
          <a:blip r:embed="rId9">
            <a:alphaModFix/>
          </a:blip>
          <a:srcRect/>
          <a:stretch/>
        </p:blipFill>
        <p:spPr>
          <a:xfrm>
            <a:off x="8799446" y="5086847"/>
            <a:ext cx="2128686" cy="872505"/>
          </a:xfrm>
          <a:prstGeom prst="rect">
            <a:avLst/>
          </a:prstGeom>
          <a:noFill/>
          <a:ln w="9525" cap="flat" cmpd="sng">
            <a:solidFill>
              <a:srgbClr val="A5A5A5"/>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txBox="1">
            <a:spLocks noGrp="1"/>
          </p:cNvSpPr>
          <p:nvPr>
            <p:ph type="title"/>
          </p:nvPr>
        </p:nvSpPr>
        <p:spPr>
          <a:xfrm>
            <a:off x="1498484" y="-147"/>
            <a:ext cx="10515600" cy="53213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Lato Black"/>
              <a:buNone/>
            </a:pPr>
            <a:r>
              <a:rPr lang="en-GB"/>
              <a:t>Explore, review, think, talk…</a:t>
            </a:r>
            <a:endParaRPr/>
          </a:p>
        </p:txBody>
      </p:sp>
      <p:sp>
        <p:nvSpPr>
          <p:cNvPr id="103" name="Google Shape;103;p4"/>
          <p:cNvSpPr txBox="1">
            <a:spLocks noGrp="1"/>
          </p:cNvSpPr>
          <p:nvPr>
            <p:ph type="sldNum" idx="12"/>
          </p:nvPr>
        </p:nvSpPr>
        <p:spPr>
          <a:xfrm>
            <a:off x="122300" y="6431455"/>
            <a:ext cx="52920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t>4</a:t>
            </a:fld>
            <a:endParaRPr/>
          </a:p>
        </p:txBody>
      </p:sp>
      <p:sp>
        <p:nvSpPr>
          <p:cNvPr id="104" name="Google Shape;104;p4"/>
          <p:cNvSpPr txBox="1">
            <a:spLocks noGrp="1"/>
          </p:cNvSpPr>
          <p:nvPr>
            <p:ph type="body" idx="1"/>
          </p:nvPr>
        </p:nvSpPr>
        <p:spPr>
          <a:xfrm>
            <a:off x="1498600" y="542598"/>
            <a:ext cx="10515484" cy="387672"/>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lt1"/>
              </a:buClr>
              <a:buSzPts val="2220"/>
              <a:buNone/>
            </a:pPr>
            <a:r>
              <a:rPr lang="en-GB" sz="2220"/>
              <a:t>Where and how are shadows made?</a:t>
            </a:r>
            <a:endParaRPr/>
          </a:p>
        </p:txBody>
      </p:sp>
      <p:sp>
        <p:nvSpPr>
          <p:cNvPr id="105" name="Google Shape;105;p4"/>
          <p:cNvSpPr txBox="1"/>
          <p:nvPr/>
        </p:nvSpPr>
        <p:spPr>
          <a:xfrm>
            <a:off x="838201" y="1591799"/>
            <a:ext cx="5181600" cy="4532822"/>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72000" bIns="45700" anchor="t" anchorCtr="0">
            <a:noAutofit/>
          </a:bodyPr>
          <a:lstStyle/>
          <a:p>
            <a:pPr marL="180000" marR="0" lvl="0" indent="-180000" algn="l" rtl="0">
              <a:lnSpc>
                <a:spcPct val="100000"/>
              </a:lnSpc>
              <a:spcBef>
                <a:spcPts val="0"/>
              </a:spcBef>
              <a:spcAft>
                <a:spcPts val="0"/>
              </a:spcAft>
              <a:buClr>
                <a:srgbClr val="0070C0"/>
              </a:buClr>
              <a:buSzPts val="2000"/>
              <a:buFont typeface="Arial"/>
              <a:buChar char="•"/>
            </a:pPr>
            <a:r>
              <a:rPr lang="en-GB" sz="2000">
                <a:solidFill>
                  <a:srgbClr val="0070C0"/>
                </a:solidFill>
                <a:latin typeface="Calibri"/>
                <a:ea typeface="Calibri"/>
                <a:cs typeface="Calibri"/>
                <a:sym typeface="Calibri"/>
              </a:rPr>
              <a:t>A</a:t>
            </a:r>
            <a:r>
              <a:rPr lang="en-GB" sz="1800">
                <a:solidFill>
                  <a:srgbClr val="0070C0"/>
                </a:solidFill>
                <a:latin typeface="Calibri"/>
                <a:ea typeface="Calibri"/>
                <a:cs typeface="Calibri"/>
                <a:sym typeface="Calibri"/>
              </a:rPr>
              <a:t> </a:t>
            </a:r>
            <a:r>
              <a:rPr lang="en-GB" sz="2000" b="1">
                <a:solidFill>
                  <a:srgbClr val="0070C0"/>
                </a:solidFill>
                <a:latin typeface="Calibri"/>
                <a:ea typeface="Calibri"/>
                <a:cs typeface="Calibri"/>
                <a:sym typeface="Calibri"/>
              </a:rPr>
              <a:t>shadow</a:t>
            </a:r>
            <a:r>
              <a:rPr lang="en-GB" sz="1800">
                <a:solidFill>
                  <a:srgbClr val="0070C0"/>
                </a:solidFill>
                <a:latin typeface="Calibri"/>
                <a:ea typeface="Calibri"/>
                <a:cs typeface="Calibri"/>
                <a:sym typeface="Calibri"/>
              </a:rPr>
              <a:t> </a:t>
            </a:r>
            <a:r>
              <a:rPr lang="en-GB" sz="2000">
                <a:solidFill>
                  <a:srgbClr val="0070C0"/>
                </a:solidFill>
                <a:latin typeface="Calibri"/>
                <a:ea typeface="Calibri"/>
                <a:cs typeface="Calibri"/>
                <a:sym typeface="Calibri"/>
              </a:rPr>
              <a:t>is</a:t>
            </a:r>
            <a:r>
              <a:rPr lang="en-GB" sz="1800">
                <a:solidFill>
                  <a:srgbClr val="0070C0"/>
                </a:solidFill>
                <a:latin typeface="Calibri"/>
                <a:ea typeface="Calibri"/>
                <a:cs typeface="Calibri"/>
                <a:sym typeface="Calibri"/>
              </a:rPr>
              <a:t> </a:t>
            </a:r>
            <a:r>
              <a:rPr lang="en-GB" sz="2000">
                <a:solidFill>
                  <a:srgbClr val="0070C0"/>
                </a:solidFill>
                <a:latin typeface="Calibri"/>
                <a:ea typeface="Calibri"/>
                <a:cs typeface="Calibri"/>
                <a:sym typeface="Calibri"/>
              </a:rPr>
              <a:t>the</a:t>
            </a:r>
            <a:r>
              <a:rPr lang="en-GB" sz="1800">
                <a:solidFill>
                  <a:srgbClr val="0070C0"/>
                </a:solidFill>
                <a:latin typeface="Calibri"/>
                <a:ea typeface="Calibri"/>
                <a:cs typeface="Calibri"/>
                <a:sym typeface="Calibri"/>
              </a:rPr>
              <a:t> </a:t>
            </a:r>
            <a:r>
              <a:rPr lang="en-GB" sz="2000">
                <a:solidFill>
                  <a:srgbClr val="0070C0"/>
                </a:solidFill>
                <a:latin typeface="Calibri"/>
                <a:ea typeface="Calibri"/>
                <a:cs typeface="Calibri"/>
                <a:sym typeface="Calibri"/>
              </a:rPr>
              <a:t>dark</a:t>
            </a:r>
            <a:r>
              <a:rPr lang="en-GB" sz="1800">
                <a:solidFill>
                  <a:srgbClr val="0070C0"/>
                </a:solidFill>
                <a:latin typeface="Calibri"/>
                <a:ea typeface="Calibri"/>
                <a:cs typeface="Calibri"/>
                <a:sym typeface="Calibri"/>
              </a:rPr>
              <a:t> </a:t>
            </a:r>
            <a:r>
              <a:rPr lang="en-GB" sz="2000">
                <a:solidFill>
                  <a:srgbClr val="0070C0"/>
                </a:solidFill>
                <a:latin typeface="Calibri"/>
                <a:ea typeface="Calibri"/>
                <a:cs typeface="Calibri"/>
                <a:sym typeface="Calibri"/>
              </a:rPr>
              <a:t>area</a:t>
            </a:r>
            <a:r>
              <a:rPr lang="en-GB" sz="1800">
                <a:solidFill>
                  <a:srgbClr val="0070C0"/>
                </a:solidFill>
                <a:latin typeface="Calibri"/>
                <a:ea typeface="Calibri"/>
                <a:cs typeface="Calibri"/>
                <a:sym typeface="Calibri"/>
              </a:rPr>
              <a:t> </a:t>
            </a:r>
            <a:r>
              <a:rPr lang="en-GB" sz="2000">
                <a:solidFill>
                  <a:srgbClr val="0070C0"/>
                </a:solidFill>
                <a:latin typeface="Calibri"/>
                <a:ea typeface="Calibri"/>
                <a:cs typeface="Calibri"/>
                <a:sym typeface="Calibri"/>
              </a:rPr>
              <a:t>made</a:t>
            </a:r>
            <a:r>
              <a:rPr lang="en-GB" sz="1800">
                <a:solidFill>
                  <a:srgbClr val="0070C0"/>
                </a:solidFill>
                <a:latin typeface="Calibri"/>
                <a:ea typeface="Calibri"/>
                <a:cs typeface="Calibri"/>
                <a:sym typeface="Calibri"/>
              </a:rPr>
              <a:t> </a:t>
            </a:r>
            <a:r>
              <a:rPr lang="en-GB" sz="2000">
                <a:solidFill>
                  <a:srgbClr val="0070C0"/>
                </a:solidFill>
                <a:latin typeface="Calibri"/>
                <a:ea typeface="Calibri"/>
                <a:cs typeface="Calibri"/>
                <a:sym typeface="Calibri"/>
              </a:rPr>
              <a:t>when an </a:t>
            </a:r>
            <a:r>
              <a:rPr lang="en-GB" sz="2000" b="1">
                <a:solidFill>
                  <a:srgbClr val="0070C0"/>
                </a:solidFill>
                <a:latin typeface="Calibri"/>
                <a:ea typeface="Calibri"/>
                <a:cs typeface="Calibri"/>
                <a:sym typeface="Calibri"/>
              </a:rPr>
              <a:t>object</a:t>
            </a:r>
            <a:r>
              <a:rPr lang="en-GB" sz="2000">
                <a:solidFill>
                  <a:srgbClr val="0070C0"/>
                </a:solidFill>
                <a:latin typeface="Calibri"/>
                <a:ea typeface="Calibri"/>
                <a:cs typeface="Calibri"/>
                <a:sym typeface="Calibri"/>
              </a:rPr>
              <a:t> blocks the straight-line path between a </a:t>
            </a:r>
            <a:r>
              <a:rPr lang="en-GB" sz="2000" b="1">
                <a:solidFill>
                  <a:srgbClr val="0070C0"/>
                </a:solidFill>
                <a:latin typeface="Calibri"/>
                <a:ea typeface="Calibri"/>
                <a:cs typeface="Calibri"/>
                <a:sym typeface="Calibri"/>
              </a:rPr>
              <a:t>light</a:t>
            </a:r>
            <a:r>
              <a:rPr lang="en-GB" sz="1800" b="1">
                <a:solidFill>
                  <a:srgbClr val="0070C0"/>
                </a:solidFill>
                <a:latin typeface="Calibri"/>
                <a:ea typeface="Calibri"/>
                <a:cs typeface="Calibri"/>
                <a:sym typeface="Calibri"/>
              </a:rPr>
              <a:t> </a:t>
            </a:r>
            <a:r>
              <a:rPr lang="en-GB" sz="2000" b="1">
                <a:solidFill>
                  <a:srgbClr val="0070C0"/>
                </a:solidFill>
                <a:latin typeface="Calibri"/>
                <a:ea typeface="Calibri"/>
                <a:cs typeface="Calibri"/>
                <a:sym typeface="Calibri"/>
              </a:rPr>
              <a:t>source</a:t>
            </a:r>
            <a:r>
              <a:rPr lang="en-GB" sz="1800" b="1">
                <a:solidFill>
                  <a:srgbClr val="0070C0"/>
                </a:solidFill>
                <a:latin typeface="Calibri"/>
                <a:ea typeface="Calibri"/>
                <a:cs typeface="Calibri"/>
                <a:sym typeface="Calibri"/>
              </a:rPr>
              <a:t> </a:t>
            </a:r>
            <a:r>
              <a:rPr lang="en-GB" sz="2000">
                <a:solidFill>
                  <a:srgbClr val="0070C0"/>
                </a:solidFill>
                <a:latin typeface="Calibri"/>
                <a:ea typeface="Calibri"/>
                <a:cs typeface="Calibri"/>
                <a:sym typeface="Calibri"/>
              </a:rPr>
              <a:t>and</a:t>
            </a:r>
            <a:r>
              <a:rPr lang="en-GB" sz="1800">
                <a:solidFill>
                  <a:srgbClr val="0070C0"/>
                </a:solidFill>
                <a:latin typeface="Calibri"/>
                <a:ea typeface="Calibri"/>
                <a:cs typeface="Calibri"/>
                <a:sym typeface="Calibri"/>
              </a:rPr>
              <a:t> </a:t>
            </a:r>
            <a:r>
              <a:rPr lang="en-GB" sz="2000">
                <a:solidFill>
                  <a:srgbClr val="0070C0"/>
                </a:solidFill>
                <a:latin typeface="Calibri"/>
                <a:ea typeface="Calibri"/>
                <a:cs typeface="Calibri"/>
                <a:sym typeface="Calibri"/>
              </a:rPr>
              <a:t>something</a:t>
            </a:r>
            <a:r>
              <a:rPr lang="en-GB" sz="1800">
                <a:solidFill>
                  <a:srgbClr val="0070C0"/>
                </a:solidFill>
                <a:latin typeface="Calibri"/>
                <a:ea typeface="Calibri"/>
                <a:cs typeface="Calibri"/>
                <a:sym typeface="Calibri"/>
              </a:rPr>
              <a:t> </a:t>
            </a:r>
            <a:r>
              <a:rPr lang="en-GB" sz="2000">
                <a:solidFill>
                  <a:srgbClr val="0070C0"/>
                </a:solidFill>
                <a:latin typeface="Calibri"/>
                <a:ea typeface="Calibri"/>
                <a:cs typeface="Calibri"/>
                <a:sym typeface="Calibri"/>
              </a:rPr>
              <a:t>acting as</a:t>
            </a:r>
            <a:r>
              <a:rPr lang="en-GB" sz="1800">
                <a:solidFill>
                  <a:srgbClr val="0070C0"/>
                </a:solidFill>
                <a:latin typeface="Calibri"/>
                <a:ea typeface="Calibri"/>
                <a:cs typeface="Calibri"/>
                <a:sym typeface="Calibri"/>
              </a:rPr>
              <a:t> </a:t>
            </a:r>
            <a:r>
              <a:rPr lang="en-GB" sz="2000">
                <a:solidFill>
                  <a:srgbClr val="0070C0"/>
                </a:solidFill>
                <a:latin typeface="Calibri"/>
                <a:ea typeface="Calibri"/>
                <a:cs typeface="Calibri"/>
                <a:sym typeface="Calibri"/>
              </a:rPr>
              <a:t>a</a:t>
            </a:r>
            <a:r>
              <a:rPr lang="en-GB" sz="1800">
                <a:solidFill>
                  <a:srgbClr val="0070C0"/>
                </a:solidFill>
                <a:latin typeface="Calibri"/>
                <a:ea typeface="Calibri"/>
                <a:cs typeface="Calibri"/>
                <a:sym typeface="Calibri"/>
              </a:rPr>
              <a:t> </a:t>
            </a:r>
            <a:r>
              <a:rPr lang="en-GB" sz="2000" b="1">
                <a:solidFill>
                  <a:srgbClr val="0070C0"/>
                </a:solidFill>
                <a:latin typeface="Calibri"/>
                <a:ea typeface="Calibri"/>
                <a:cs typeface="Calibri"/>
                <a:sym typeface="Calibri"/>
              </a:rPr>
              <a:t>screen</a:t>
            </a:r>
            <a:r>
              <a:rPr lang="en-GB" sz="2000">
                <a:solidFill>
                  <a:srgbClr val="0070C0"/>
                </a:solidFill>
                <a:latin typeface="Calibri"/>
                <a:ea typeface="Calibri"/>
                <a:cs typeface="Calibri"/>
                <a:sym typeface="Calibri"/>
              </a:rPr>
              <a:t>. </a:t>
            </a:r>
            <a:endParaRPr/>
          </a:p>
          <a:p>
            <a:pPr marL="180000" marR="0" lvl="0" indent="-180000" algn="l" rtl="0">
              <a:lnSpc>
                <a:spcPct val="100000"/>
              </a:lnSpc>
              <a:spcBef>
                <a:spcPts val="600"/>
              </a:spcBef>
              <a:spcAft>
                <a:spcPts val="0"/>
              </a:spcAft>
              <a:buClr>
                <a:srgbClr val="0070C0"/>
              </a:buClr>
              <a:buSzPts val="2000"/>
              <a:buFont typeface="Arial"/>
              <a:buChar char="•"/>
            </a:pPr>
            <a:r>
              <a:rPr lang="en-GB" sz="2000">
                <a:solidFill>
                  <a:srgbClr val="0070C0"/>
                </a:solidFill>
                <a:latin typeface="Calibri"/>
                <a:ea typeface="Calibri"/>
                <a:cs typeface="Calibri"/>
                <a:sym typeface="Calibri"/>
              </a:rPr>
              <a:t>Because light travels in straight lines, the shape of the shadow is the same as the object's outline as seen from the location of the light source. This sometimes seems stretched or squashed compared to what we see, as our viewpoint is different! </a:t>
            </a:r>
            <a:endParaRPr/>
          </a:p>
          <a:p>
            <a:pPr marL="180000" marR="0" lvl="0" indent="-180000" algn="l" rtl="0">
              <a:lnSpc>
                <a:spcPct val="100000"/>
              </a:lnSpc>
              <a:spcBef>
                <a:spcPts val="600"/>
              </a:spcBef>
              <a:spcAft>
                <a:spcPts val="0"/>
              </a:spcAft>
              <a:buClr>
                <a:srgbClr val="0070C0"/>
              </a:buClr>
              <a:buSzPts val="2000"/>
              <a:buFont typeface="Arial"/>
              <a:buChar char="•"/>
            </a:pPr>
            <a:r>
              <a:rPr lang="en-GB" sz="2000">
                <a:solidFill>
                  <a:srgbClr val="0070C0"/>
                </a:solidFill>
                <a:latin typeface="Calibri"/>
                <a:ea typeface="Calibri"/>
                <a:cs typeface="Calibri"/>
                <a:sym typeface="Calibri"/>
              </a:rPr>
              <a:t>Shadows made by </a:t>
            </a:r>
            <a:r>
              <a:rPr lang="en-GB" sz="2000" b="1">
                <a:solidFill>
                  <a:srgbClr val="0070C0"/>
                </a:solidFill>
                <a:latin typeface="Calibri"/>
                <a:ea typeface="Calibri"/>
                <a:cs typeface="Calibri"/>
                <a:sym typeface="Calibri"/>
              </a:rPr>
              <a:t>opaque</a:t>
            </a:r>
            <a:r>
              <a:rPr lang="en-GB" sz="2000">
                <a:solidFill>
                  <a:srgbClr val="0070C0"/>
                </a:solidFill>
                <a:latin typeface="Calibri"/>
                <a:ea typeface="Calibri"/>
                <a:cs typeface="Calibri"/>
                <a:sym typeface="Calibri"/>
              </a:rPr>
              <a:t> objects are darkest. </a:t>
            </a:r>
            <a:r>
              <a:rPr lang="en-GB" sz="2000" b="1">
                <a:solidFill>
                  <a:srgbClr val="0070C0"/>
                </a:solidFill>
                <a:latin typeface="Calibri"/>
                <a:ea typeface="Calibri"/>
                <a:cs typeface="Calibri"/>
                <a:sym typeface="Calibri"/>
              </a:rPr>
              <a:t>Translucent</a:t>
            </a:r>
            <a:r>
              <a:rPr lang="en-GB" sz="2000">
                <a:solidFill>
                  <a:srgbClr val="0070C0"/>
                </a:solidFill>
                <a:latin typeface="Calibri"/>
                <a:ea typeface="Calibri"/>
                <a:cs typeface="Calibri"/>
                <a:sym typeface="Calibri"/>
              </a:rPr>
              <a:t> objects cast paler shadows and they can show the object's colours (or changes in its thickness). </a:t>
            </a:r>
            <a:r>
              <a:rPr lang="en-GB" sz="2000" i="1">
                <a:solidFill>
                  <a:srgbClr val="0070C0"/>
                </a:solidFill>
                <a:latin typeface="Calibri"/>
                <a:ea typeface="Calibri"/>
                <a:cs typeface="Calibri"/>
                <a:sym typeface="Calibri"/>
              </a:rPr>
              <a:t>Completely</a:t>
            </a:r>
            <a:r>
              <a:rPr lang="en-GB" sz="2000">
                <a:solidFill>
                  <a:srgbClr val="0070C0"/>
                </a:solidFill>
                <a:latin typeface="Calibri"/>
                <a:ea typeface="Calibri"/>
                <a:cs typeface="Calibri"/>
                <a:sym typeface="Calibri"/>
              </a:rPr>
              <a:t> </a:t>
            </a:r>
            <a:r>
              <a:rPr lang="en-GB" sz="2000" b="1">
                <a:solidFill>
                  <a:srgbClr val="0070C0"/>
                </a:solidFill>
                <a:latin typeface="Calibri"/>
                <a:ea typeface="Calibri"/>
                <a:cs typeface="Calibri"/>
                <a:sym typeface="Calibri"/>
              </a:rPr>
              <a:t>transparent</a:t>
            </a:r>
            <a:r>
              <a:rPr lang="en-GB" sz="2000">
                <a:solidFill>
                  <a:srgbClr val="0070C0"/>
                </a:solidFill>
                <a:latin typeface="Calibri"/>
                <a:ea typeface="Calibri"/>
                <a:cs typeface="Calibri"/>
                <a:sym typeface="Calibri"/>
              </a:rPr>
              <a:t> objects make </a:t>
            </a:r>
            <a:r>
              <a:rPr lang="en-GB" sz="2000" i="1">
                <a:solidFill>
                  <a:srgbClr val="0070C0"/>
                </a:solidFill>
                <a:latin typeface="Calibri"/>
                <a:ea typeface="Calibri"/>
                <a:cs typeface="Calibri"/>
                <a:sym typeface="Calibri"/>
              </a:rPr>
              <a:t>no</a:t>
            </a:r>
            <a:r>
              <a:rPr lang="en-GB" sz="2000">
                <a:solidFill>
                  <a:srgbClr val="0070C0"/>
                </a:solidFill>
                <a:latin typeface="Calibri"/>
                <a:ea typeface="Calibri"/>
                <a:cs typeface="Calibri"/>
                <a:sym typeface="Calibri"/>
              </a:rPr>
              <a:t> shadows.</a:t>
            </a:r>
            <a:endParaRPr sz="2000">
              <a:solidFill>
                <a:srgbClr val="0070C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i="1">
              <a:solidFill>
                <a:srgbClr val="0070C0"/>
              </a:solidFill>
              <a:latin typeface="Calibri"/>
              <a:ea typeface="Calibri"/>
              <a:cs typeface="Calibri"/>
              <a:sym typeface="Calibri"/>
            </a:endParaRPr>
          </a:p>
        </p:txBody>
      </p:sp>
      <p:sp>
        <p:nvSpPr>
          <p:cNvPr id="106" name="Google Shape;106;p4"/>
          <p:cNvSpPr txBox="1"/>
          <p:nvPr/>
        </p:nvSpPr>
        <p:spPr>
          <a:xfrm>
            <a:off x="6172200" y="1591799"/>
            <a:ext cx="5181600" cy="4532822"/>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GB" sz="2000">
                <a:solidFill>
                  <a:schemeClr val="dk1"/>
                </a:solidFill>
                <a:latin typeface="Calibri"/>
                <a:ea typeface="Calibri"/>
                <a:cs typeface="Calibri"/>
                <a:sym typeface="Calibri"/>
              </a:rPr>
              <a:t>For these pictures, think and discuss:</a:t>
            </a:r>
            <a:endParaRPr/>
          </a:p>
          <a:p>
            <a:pPr marL="228600" marR="0" lvl="0" indent="-228600" algn="l" rtl="0">
              <a:lnSpc>
                <a:spcPct val="100000"/>
              </a:lnSpc>
              <a:spcBef>
                <a:spcPts val="100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What are the </a:t>
            </a:r>
            <a:r>
              <a:rPr lang="en-GB" sz="2000" b="1">
                <a:solidFill>
                  <a:schemeClr val="dk1"/>
                </a:solidFill>
                <a:latin typeface="Calibri"/>
                <a:ea typeface="Calibri"/>
                <a:cs typeface="Calibri"/>
                <a:sym typeface="Calibri"/>
              </a:rPr>
              <a:t>objects</a:t>
            </a:r>
            <a:r>
              <a:rPr lang="en-GB" sz="2000">
                <a:solidFill>
                  <a:schemeClr val="dk1"/>
                </a:solidFill>
                <a:latin typeface="Calibri"/>
                <a:ea typeface="Calibri"/>
                <a:cs typeface="Calibri"/>
                <a:sym typeface="Calibri"/>
              </a:rPr>
              <a:t>?</a:t>
            </a:r>
            <a:endParaRPr/>
          </a:p>
          <a:p>
            <a:pPr marL="228600" marR="0" lvl="0" indent="-228600" algn="l" rtl="0">
              <a:lnSpc>
                <a:spcPct val="100000"/>
              </a:lnSpc>
              <a:spcBef>
                <a:spcPts val="100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What are the </a:t>
            </a:r>
            <a:r>
              <a:rPr lang="en-GB" sz="2000" b="1">
                <a:solidFill>
                  <a:schemeClr val="dk1"/>
                </a:solidFill>
                <a:latin typeface="Calibri"/>
                <a:ea typeface="Calibri"/>
                <a:cs typeface="Calibri"/>
                <a:sym typeface="Calibri"/>
              </a:rPr>
              <a:t>light </a:t>
            </a:r>
            <a:br>
              <a:rPr lang="en-GB" sz="2000" b="1">
                <a:solidFill>
                  <a:schemeClr val="dk1"/>
                </a:solidFill>
                <a:latin typeface="Calibri"/>
                <a:ea typeface="Calibri"/>
                <a:cs typeface="Calibri"/>
                <a:sym typeface="Calibri"/>
              </a:rPr>
            </a:br>
            <a:r>
              <a:rPr lang="en-GB" sz="2000" b="1">
                <a:solidFill>
                  <a:schemeClr val="dk1"/>
                </a:solidFill>
                <a:latin typeface="Calibri"/>
                <a:ea typeface="Calibri"/>
                <a:cs typeface="Calibri"/>
                <a:sym typeface="Calibri"/>
              </a:rPr>
              <a:t>sources</a:t>
            </a:r>
            <a:r>
              <a:rPr lang="en-GB" sz="2000">
                <a:solidFill>
                  <a:schemeClr val="dk1"/>
                </a:solidFill>
                <a:latin typeface="Calibri"/>
                <a:ea typeface="Calibri"/>
                <a:cs typeface="Calibri"/>
                <a:sym typeface="Calibri"/>
              </a:rPr>
              <a:t>?</a:t>
            </a:r>
            <a:endParaRPr/>
          </a:p>
          <a:p>
            <a:pPr marL="228600" marR="0" lvl="0" indent="-228600" algn="l" rtl="0">
              <a:lnSpc>
                <a:spcPct val="100000"/>
              </a:lnSpc>
              <a:spcBef>
                <a:spcPts val="100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What is</a:t>
            </a:r>
            <a:br>
              <a:rPr lang="en-GB" sz="2000">
                <a:solidFill>
                  <a:schemeClr val="dk1"/>
                </a:solidFill>
                <a:latin typeface="Calibri"/>
                <a:ea typeface="Calibri"/>
                <a:cs typeface="Calibri"/>
                <a:sym typeface="Calibri"/>
              </a:rPr>
            </a:br>
            <a:r>
              <a:rPr lang="en-GB" sz="2000">
                <a:solidFill>
                  <a:schemeClr val="dk1"/>
                </a:solidFill>
                <a:latin typeface="Calibri"/>
                <a:ea typeface="Calibri"/>
                <a:cs typeface="Calibri"/>
                <a:sym typeface="Calibri"/>
              </a:rPr>
              <a:t>the </a:t>
            </a:r>
            <a:r>
              <a:rPr lang="en-GB" sz="2000" b="1">
                <a:solidFill>
                  <a:schemeClr val="dk1"/>
                </a:solidFill>
                <a:latin typeface="Calibri"/>
                <a:ea typeface="Calibri"/>
                <a:cs typeface="Calibri"/>
                <a:sym typeface="Calibri"/>
              </a:rPr>
              <a:t>screen</a:t>
            </a:r>
            <a:r>
              <a:rPr lang="en-GB" sz="2000">
                <a:solidFill>
                  <a:schemeClr val="dk1"/>
                </a:solidFill>
                <a:latin typeface="Calibri"/>
                <a:ea typeface="Calibri"/>
                <a:cs typeface="Calibri"/>
                <a:sym typeface="Calibri"/>
              </a:rPr>
              <a:t> </a:t>
            </a:r>
            <a:br>
              <a:rPr lang="en-GB" sz="2000">
                <a:solidFill>
                  <a:schemeClr val="dk1"/>
                </a:solidFill>
                <a:latin typeface="Calibri"/>
                <a:ea typeface="Calibri"/>
                <a:cs typeface="Calibri"/>
                <a:sym typeface="Calibri"/>
              </a:rPr>
            </a:br>
            <a:r>
              <a:rPr lang="en-GB" sz="2000">
                <a:solidFill>
                  <a:schemeClr val="dk1"/>
                </a:solidFill>
                <a:latin typeface="Calibri"/>
                <a:ea typeface="Calibri"/>
                <a:cs typeface="Calibri"/>
                <a:sym typeface="Calibri"/>
              </a:rPr>
              <a:t>made of </a:t>
            </a:r>
            <a:br>
              <a:rPr lang="en-GB" sz="2000">
                <a:solidFill>
                  <a:schemeClr val="dk1"/>
                </a:solidFill>
                <a:latin typeface="Calibri"/>
                <a:ea typeface="Calibri"/>
                <a:cs typeface="Calibri"/>
                <a:sym typeface="Calibri"/>
              </a:rPr>
            </a:br>
            <a:r>
              <a:rPr lang="en-GB" sz="2000">
                <a:solidFill>
                  <a:schemeClr val="dk1"/>
                </a:solidFill>
                <a:latin typeface="Calibri"/>
                <a:ea typeface="Calibri"/>
                <a:cs typeface="Calibri"/>
                <a:sym typeface="Calibri"/>
              </a:rPr>
              <a:t>in each </a:t>
            </a:r>
            <a:br>
              <a:rPr lang="en-GB" sz="2000">
                <a:solidFill>
                  <a:schemeClr val="dk1"/>
                </a:solidFill>
                <a:latin typeface="Calibri"/>
                <a:ea typeface="Calibri"/>
                <a:cs typeface="Calibri"/>
                <a:sym typeface="Calibri"/>
              </a:rPr>
            </a:br>
            <a:r>
              <a:rPr lang="en-GB" sz="2000">
                <a:solidFill>
                  <a:schemeClr val="dk1"/>
                </a:solidFill>
                <a:latin typeface="Calibri"/>
                <a:ea typeface="Calibri"/>
                <a:cs typeface="Calibri"/>
                <a:sym typeface="Calibri"/>
              </a:rPr>
              <a:t>case? </a:t>
            </a:r>
            <a:endParaRPr/>
          </a:p>
          <a:p>
            <a:pPr marL="0" marR="0" lvl="0" indent="0" algn="l" rtl="0">
              <a:lnSpc>
                <a:spcPct val="100000"/>
              </a:lnSpc>
              <a:spcBef>
                <a:spcPts val="100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228600" marR="0" lvl="0" indent="-228600" algn="l" rtl="0">
              <a:lnSpc>
                <a:spcPct val="100000"/>
              </a:lnSpc>
              <a:spcBef>
                <a:spcPts val="180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Watch this BBC clip about shadows</a:t>
            </a:r>
            <a:endParaRPr/>
          </a:p>
          <a:p>
            <a:pPr marL="0" marR="0" lvl="0" indent="0" algn="l" rtl="0">
              <a:lnSpc>
                <a:spcPct val="100000"/>
              </a:lnSpc>
              <a:spcBef>
                <a:spcPts val="0"/>
              </a:spcBef>
              <a:spcAft>
                <a:spcPts val="0"/>
              </a:spcAft>
              <a:buClr>
                <a:schemeClr val="dk1"/>
              </a:buClr>
              <a:buSzPts val="1800"/>
              <a:buFont typeface="Arial"/>
              <a:buNone/>
            </a:pPr>
            <a:r>
              <a:rPr lang="en-GB" sz="1800" i="1" u="sng">
                <a:solidFill>
                  <a:schemeClr val="dk1"/>
                </a:solidFill>
                <a:latin typeface="Calibri"/>
                <a:ea typeface="Calibri"/>
                <a:cs typeface="Calibri"/>
                <a:sym typeface="Calibri"/>
                <a:hlinkClick r:id="rId3"/>
              </a:rPr>
              <a:t>www.youtube.com/watch?v=3Mv4qa5c0q8</a:t>
            </a:r>
            <a:r>
              <a:rPr lang="en-GB" sz="1800" i="1">
                <a:solidFill>
                  <a:schemeClr val="dk1"/>
                </a:solidFill>
                <a:latin typeface="Calibri"/>
                <a:ea typeface="Calibri"/>
                <a:cs typeface="Calibri"/>
                <a:sym typeface="Calibri"/>
              </a:rPr>
              <a:t> </a:t>
            </a:r>
            <a:endParaRPr/>
          </a:p>
          <a:p>
            <a:pPr marL="228600" marR="0" lvl="0" indent="-76200" algn="l" rtl="0">
              <a:lnSpc>
                <a:spcPct val="10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228600" marR="0" lvl="0" indent="-76200" algn="l" rtl="0">
              <a:lnSpc>
                <a:spcPct val="10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228600" marR="0" lvl="0" indent="-76200" algn="l" rtl="0">
              <a:lnSpc>
                <a:spcPct val="10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sp>
        <p:nvSpPr>
          <p:cNvPr id="107" name="Google Shape;107;p4"/>
          <p:cNvSpPr txBox="1"/>
          <p:nvPr/>
        </p:nvSpPr>
        <p:spPr>
          <a:xfrm>
            <a:off x="1468072" y="800778"/>
            <a:ext cx="708869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1">
                <a:solidFill>
                  <a:schemeClr val="lt1"/>
                </a:solidFill>
                <a:latin typeface="Calibri"/>
                <a:ea typeface="Calibri"/>
                <a:cs typeface="Calibri"/>
                <a:sym typeface="Calibri"/>
              </a:rPr>
              <a:t>(5-10 minutes)</a:t>
            </a:r>
            <a:endParaRPr/>
          </a:p>
        </p:txBody>
      </p:sp>
      <p:pic>
        <p:nvPicPr>
          <p:cNvPr id="108" name="Google Shape;108;p4" descr="A close up of a clock&#10;&#10;Description automatically generated"/>
          <p:cNvPicPr preferRelativeResize="0"/>
          <p:nvPr/>
        </p:nvPicPr>
        <p:blipFill rotWithShape="1">
          <a:blip r:embed="rId4">
            <a:alphaModFix/>
          </a:blip>
          <a:srcRect/>
          <a:stretch/>
        </p:blipFill>
        <p:spPr>
          <a:xfrm>
            <a:off x="199368" y="58854"/>
            <a:ext cx="1079500" cy="1079500"/>
          </a:xfrm>
          <a:prstGeom prst="rect">
            <a:avLst/>
          </a:prstGeom>
          <a:noFill/>
          <a:ln>
            <a:noFill/>
          </a:ln>
        </p:spPr>
      </p:pic>
      <p:pic>
        <p:nvPicPr>
          <p:cNvPr id="109" name="Google Shape;109;p4"/>
          <p:cNvPicPr preferRelativeResize="0"/>
          <p:nvPr/>
        </p:nvPicPr>
        <p:blipFill rotWithShape="1">
          <a:blip r:embed="rId5">
            <a:alphaModFix/>
          </a:blip>
          <a:srcRect b="-1"/>
          <a:stretch/>
        </p:blipFill>
        <p:spPr>
          <a:xfrm>
            <a:off x="7799231" y="3346078"/>
            <a:ext cx="2746491" cy="1920123"/>
          </a:xfrm>
          <a:prstGeom prst="rect">
            <a:avLst/>
          </a:prstGeom>
          <a:noFill/>
          <a:ln>
            <a:noFill/>
          </a:ln>
        </p:spPr>
      </p:pic>
      <p:pic>
        <p:nvPicPr>
          <p:cNvPr id="110" name="Google Shape;110;p4"/>
          <p:cNvPicPr preferRelativeResize="0"/>
          <p:nvPr/>
        </p:nvPicPr>
        <p:blipFill rotWithShape="1">
          <a:blip r:embed="rId6">
            <a:alphaModFix/>
          </a:blip>
          <a:srcRect/>
          <a:stretch/>
        </p:blipFill>
        <p:spPr>
          <a:xfrm>
            <a:off x="9020077" y="2105299"/>
            <a:ext cx="2160890" cy="205986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5"/>
          <p:cNvSpPr txBox="1">
            <a:spLocks noGrp="1"/>
          </p:cNvSpPr>
          <p:nvPr>
            <p:ph type="sldNum" idx="12"/>
          </p:nvPr>
        </p:nvSpPr>
        <p:spPr>
          <a:xfrm>
            <a:off x="122300" y="6431455"/>
            <a:ext cx="52920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t>5</a:t>
            </a:fld>
            <a:endParaRPr/>
          </a:p>
        </p:txBody>
      </p:sp>
      <p:sp>
        <p:nvSpPr>
          <p:cNvPr id="116" name="Google Shape;116;p5"/>
          <p:cNvSpPr txBox="1"/>
          <p:nvPr/>
        </p:nvSpPr>
        <p:spPr>
          <a:xfrm>
            <a:off x="838201" y="1591799"/>
            <a:ext cx="5181600" cy="4532822"/>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252000" marR="0" lvl="0" indent="-252000" algn="l" rtl="0">
              <a:lnSpc>
                <a:spcPct val="100000"/>
              </a:lnSpc>
              <a:spcBef>
                <a:spcPts val="0"/>
              </a:spcBef>
              <a:spcAft>
                <a:spcPts val="0"/>
              </a:spcAft>
              <a:buClr>
                <a:schemeClr val="dk1"/>
              </a:buClr>
              <a:buSzPts val="2000"/>
              <a:buFont typeface="Arial"/>
              <a:buNone/>
            </a:pPr>
            <a:r>
              <a:rPr lang="en-GB" sz="2000">
                <a:solidFill>
                  <a:schemeClr val="dk1"/>
                </a:solidFill>
                <a:latin typeface="Calibri"/>
                <a:ea typeface="Calibri"/>
                <a:cs typeface="Calibri"/>
                <a:sym typeface="Calibri"/>
              </a:rPr>
              <a:t>1.	Fix a blank sheet of paper to a wall</a:t>
            </a:r>
            <a:br>
              <a:rPr lang="en-GB" sz="2000">
                <a:solidFill>
                  <a:schemeClr val="dk1"/>
                </a:solidFill>
                <a:latin typeface="Calibri"/>
                <a:ea typeface="Calibri"/>
                <a:cs typeface="Calibri"/>
                <a:sym typeface="Calibri"/>
              </a:rPr>
            </a:br>
            <a:r>
              <a:rPr lang="en-GB" sz="2000">
                <a:solidFill>
                  <a:schemeClr val="dk1"/>
                </a:solidFill>
                <a:latin typeface="Calibri"/>
                <a:ea typeface="Calibri"/>
                <a:cs typeface="Calibri"/>
                <a:sym typeface="Calibri"/>
              </a:rPr>
              <a:t>using masking tape or blu tack.</a:t>
            </a:r>
            <a:endParaRPr/>
          </a:p>
          <a:p>
            <a:pPr marL="252000" marR="0" lvl="0" indent="-252000" algn="l" rtl="0">
              <a:lnSpc>
                <a:spcPct val="100000"/>
              </a:lnSpc>
              <a:spcBef>
                <a:spcPts val="600"/>
              </a:spcBef>
              <a:spcAft>
                <a:spcPts val="0"/>
              </a:spcAft>
              <a:buClr>
                <a:schemeClr val="dk1"/>
              </a:buClr>
              <a:buSzPts val="2000"/>
              <a:buFont typeface="Arial"/>
              <a:buNone/>
            </a:pPr>
            <a:r>
              <a:rPr lang="en-GB" sz="2000">
                <a:solidFill>
                  <a:schemeClr val="dk1"/>
                </a:solidFill>
                <a:latin typeface="Calibri"/>
                <a:ea typeface="Calibri"/>
                <a:cs typeface="Calibri"/>
                <a:sym typeface="Calibri"/>
              </a:rPr>
              <a:t>2.	Place your fork (the </a:t>
            </a:r>
            <a:r>
              <a:rPr lang="en-GB" sz="2000" b="1">
                <a:solidFill>
                  <a:schemeClr val="dk1"/>
                </a:solidFill>
                <a:latin typeface="Calibri"/>
                <a:ea typeface="Calibri"/>
                <a:cs typeface="Calibri"/>
                <a:sym typeface="Calibri"/>
              </a:rPr>
              <a:t>object</a:t>
            </a:r>
            <a:r>
              <a:rPr lang="en-GB" sz="2000">
                <a:solidFill>
                  <a:schemeClr val="dk1"/>
                </a:solidFill>
                <a:latin typeface="Calibri"/>
                <a:ea typeface="Calibri"/>
                <a:cs typeface="Calibri"/>
                <a:sym typeface="Calibri"/>
              </a:rPr>
              <a:t>) in the </a:t>
            </a:r>
            <a:br>
              <a:rPr lang="en-GB" sz="2000">
                <a:solidFill>
                  <a:schemeClr val="dk1"/>
                </a:solidFill>
                <a:latin typeface="Calibri"/>
                <a:ea typeface="Calibri"/>
                <a:cs typeface="Calibri"/>
                <a:sym typeface="Calibri"/>
              </a:rPr>
            </a:br>
            <a:r>
              <a:rPr lang="en-GB" sz="2000">
                <a:solidFill>
                  <a:schemeClr val="dk1"/>
                </a:solidFill>
                <a:latin typeface="Calibri"/>
                <a:ea typeface="Calibri"/>
                <a:cs typeface="Calibri"/>
                <a:sym typeface="Calibri"/>
              </a:rPr>
              <a:t>top of the water bottle and position </a:t>
            </a:r>
            <a:br>
              <a:rPr lang="en-GB" sz="2000">
                <a:solidFill>
                  <a:schemeClr val="dk1"/>
                </a:solidFill>
                <a:latin typeface="Calibri"/>
                <a:ea typeface="Calibri"/>
                <a:cs typeface="Calibri"/>
                <a:sym typeface="Calibri"/>
              </a:rPr>
            </a:br>
            <a:r>
              <a:rPr lang="en-GB" sz="2000">
                <a:solidFill>
                  <a:schemeClr val="dk1"/>
                </a:solidFill>
                <a:latin typeface="Calibri"/>
                <a:ea typeface="Calibri"/>
                <a:cs typeface="Calibri"/>
                <a:sym typeface="Calibri"/>
              </a:rPr>
              <a:t>this about 20cm in front of the wall.</a:t>
            </a:r>
            <a:endParaRPr/>
          </a:p>
          <a:p>
            <a:pPr marL="2304000" marR="0" lvl="0" indent="-250825" algn="l" rtl="0">
              <a:lnSpc>
                <a:spcPct val="100000"/>
              </a:lnSpc>
              <a:spcBef>
                <a:spcPts val="600"/>
              </a:spcBef>
              <a:spcAft>
                <a:spcPts val="0"/>
              </a:spcAft>
              <a:buClr>
                <a:schemeClr val="dk1"/>
              </a:buClr>
              <a:buSzPts val="2000"/>
              <a:buFont typeface="Arial"/>
              <a:buNone/>
            </a:pPr>
            <a:r>
              <a:rPr lang="en-GB" sz="2000">
                <a:solidFill>
                  <a:schemeClr val="dk1"/>
                </a:solidFill>
                <a:latin typeface="Calibri"/>
                <a:ea typeface="Calibri"/>
                <a:cs typeface="Calibri"/>
                <a:sym typeface="Calibri"/>
              </a:rPr>
              <a:t>3. Support your torch at the height of the fork, to cast a shadow directly behind it onto the paper.</a:t>
            </a:r>
            <a:endParaRPr/>
          </a:p>
          <a:p>
            <a:pPr marL="2304000" marR="0" lvl="0" indent="-250825" algn="l" rtl="0">
              <a:lnSpc>
                <a:spcPct val="100000"/>
              </a:lnSpc>
              <a:spcBef>
                <a:spcPts val="600"/>
              </a:spcBef>
              <a:spcAft>
                <a:spcPts val="0"/>
              </a:spcAft>
              <a:buClr>
                <a:schemeClr val="dk1"/>
              </a:buClr>
              <a:buSzPts val="2000"/>
              <a:buFont typeface="Arial"/>
              <a:buNone/>
            </a:pPr>
            <a:r>
              <a:rPr lang="en-GB" sz="2000">
                <a:solidFill>
                  <a:schemeClr val="dk1"/>
                </a:solidFill>
                <a:latin typeface="Calibri"/>
                <a:ea typeface="Calibri"/>
                <a:cs typeface="Calibri"/>
                <a:sym typeface="Calibri"/>
              </a:rPr>
              <a:t>4.	Darken your room, if possible. </a:t>
            </a:r>
            <a:endParaRPr/>
          </a:p>
          <a:p>
            <a:pPr marL="2304000" marR="0" lvl="0" indent="-250825" algn="l" rtl="0">
              <a:lnSpc>
                <a:spcPct val="100000"/>
              </a:lnSpc>
              <a:spcBef>
                <a:spcPts val="600"/>
              </a:spcBef>
              <a:spcAft>
                <a:spcPts val="0"/>
              </a:spcAft>
              <a:buClr>
                <a:schemeClr val="dk1"/>
              </a:buClr>
              <a:buSzPts val="2000"/>
              <a:buFont typeface="Arial"/>
              <a:buNone/>
            </a:pPr>
            <a:r>
              <a:rPr lang="en-GB" sz="2000">
                <a:solidFill>
                  <a:schemeClr val="dk1"/>
                </a:solidFill>
                <a:latin typeface="Calibri"/>
                <a:ea typeface="Calibri"/>
                <a:cs typeface="Calibri"/>
                <a:sym typeface="Calibri"/>
              </a:rPr>
              <a:t>5.	Position your torch 80cm away from your object.</a:t>
            </a:r>
            <a:endParaRPr/>
          </a:p>
          <a:p>
            <a:pPr marL="0" marR="0" lvl="0" indent="0" algn="l" rtl="0">
              <a:lnSpc>
                <a:spcPct val="90000"/>
              </a:lnSpc>
              <a:spcBef>
                <a:spcPts val="1000"/>
              </a:spcBef>
              <a:spcAft>
                <a:spcPts val="0"/>
              </a:spcAft>
              <a:buClr>
                <a:schemeClr val="dk1"/>
              </a:buClr>
              <a:buSzPts val="2000"/>
              <a:buFont typeface="Arial"/>
              <a:buNone/>
            </a:pPr>
            <a:endParaRPr sz="2000" i="1">
              <a:solidFill>
                <a:srgbClr val="FF0000"/>
              </a:solidFill>
              <a:latin typeface="Calibri"/>
              <a:ea typeface="Calibri"/>
              <a:cs typeface="Calibri"/>
              <a:sym typeface="Calibri"/>
            </a:endParaRPr>
          </a:p>
        </p:txBody>
      </p:sp>
      <p:sp>
        <p:nvSpPr>
          <p:cNvPr id="117" name="Google Shape;117;p5"/>
          <p:cNvSpPr txBox="1"/>
          <p:nvPr/>
        </p:nvSpPr>
        <p:spPr>
          <a:xfrm>
            <a:off x="6172200" y="1591799"/>
            <a:ext cx="5181600" cy="4532822"/>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252000" marR="0" lvl="0" indent="-252000" algn="l" rtl="0">
              <a:lnSpc>
                <a:spcPct val="100000"/>
              </a:lnSpc>
              <a:spcBef>
                <a:spcPts val="0"/>
              </a:spcBef>
              <a:spcAft>
                <a:spcPts val="0"/>
              </a:spcAft>
              <a:buClr>
                <a:schemeClr val="dk1"/>
              </a:buClr>
              <a:buSzPts val="2000"/>
              <a:buFont typeface="Arial"/>
              <a:buNone/>
            </a:pPr>
            <a:r>
              <a:rPr lang="en-GB" sz="2000">
                <a:solidFill>
                  <a:schemeClr val="dk1"/>
                </a:solidFill>
                <a:latin typeface="Calibri"/>
                <a:ea typeface="Calibri"/>
                <a:cs typeface="Calibri"/>
                <a:sym typeface="Calibri"/>
              </a:rPr>
              <a:t>6.	Draw</a:t>
            </a:r>
            <a:r>
              <a:rPr lang="en-GB" sz="16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the</a:t>
            </a:r>
            <a:r>
              <a:rPr lang="en-GB" sz="16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length/width</a:t>
            </a:r>
            <a:r>
              <a:rPr lang="en-GB" sz="16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of</a:t>
            </a:r>
            <a:r>
              <a:rPr lang="en-GB" sz="16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the</a:t>
            </a:r>
            <a:r>
              <a:rPr lang="en-GB" sz="16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fork</a:t>
            </a:r>
            <a:br>
              <a:rPr lang="en-GB" sz="2000">
                <a:solidFill>
                  <a:schemeClr val="dk1"/>
                </a:solidFill>
                <a:latin typeface="Calibri"/>
                <a:ea typeface="Calibri"/>
                <a:cs typeface="Calibri"/>
                <a:sym typeface="Calibri"/>
              </a:rPr>
            </a:br>
            <a:r>
              <a:rPr lang="en-GB" sz="2000">
                <a:solidFill>
                  <a:schemeClr val="dk1"/>
                </a:solidFill>
                <a:latin typeface="Calibri"/>
                <a:ea typeface="Calibri"/>
                <a:cs typeface="Calibri"/>
                <a:sym typeface="Calibri"/>
              </a:rPr>
              <a:t>(or</a:t>
            </a:r>
            <a:r>
              <a:rPr lang="en-GB" sz="16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one</a:t>
            </a:r>
            <a:r>
              <a:rPr lang="en-GB" sz="16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of</a:t>
            </a:r>
            <a:r>
              <a:rPr lang="en-GB" sz="16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its</a:t>
            </a:r>
            <a:r>
              <a:rPr lang="en-GB" sz="16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prongs),</a:t>
            </a:r>
            <a:r>
              <a:rPr lang="en-GB" sz="16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on</a:t>
            </a:r>
            <a:r>
              <a:rPr lang="en-GB" sz="16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the</a:t>
            </a:r>
            <a:r>
              <a:rPr lang="en-GB" sz="16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paper </a:t>
            </a:r>
            <a:br>
              <a:rPr lang="en-GB" sz="2000">
                <a:solidFill>
                  <a:schemeClr val="dk1"/>
                </a:solidFill>
                <a:latin typeface="Calibri"/>
                <a:ea typeface="Calibri"/>
                <a:cs typeface="Calibri"/>
                <a:sym typeface="Calibri"/>
              </a:rPr>
            </a:br>
            <a:r>
              <a:rPr lang="en-GB" sz="2000">
                <a:solidFill>
                  <a:schemeClr val="dk1"/>
                </a:solidFill>
                <a:latin typeface="Calibri"/>
                <a:ea typeface="Calibri"/>
                <a:cs typeface="Calibri"/>
                <a:sym typeface="Calibri"/>
              </a:rPr>
              <a:t>and note, above this, the distance</a:t>
            </a:r>
            <a:br>
              <a:rPr lang="en-GB" sz="2000">
                <a:solidFill>
                  <a:schemeClr val="dk1"/>
                </a:solidFill>
                <a:latin typeface="Calibri"/>
                <a:ea typeface="Calibri"/>
                <a:cs typeface="Calibri"/>
                <a:sym typeface="Calibri"/>
              </a:rPr>
            </a:br>
            <a:r>
              <a:rPr lang="en-GB" sz="2000">
                <a:solidFill>
                  <a:schemeClr val="dk1"/>
                </a:solidFill>
                <a:latin typeface="Calibri"/>
                <a:ea typeface="Calibri"/>
                <a:cs typeface="Calibri"/>
                <a:sym typeface="Calibri"/>
              </a:rPr>
              <a:t>between</a:t>
            </a:r>
            <a:r>
              <a:rPr lang="en-GB" sz="14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the</a:t>
            </a:r>
            <a:r>
              <a:rPr lang="en-GB" sz="14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object</a:t>
            </a:r>
            <a:r>
              <a:rPr lang="en-GB" sz="14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and</a:t>
            </a:r>
            <a:r>
              <a:rPr lang="en-GB" sz="14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light</a:t>
            </a:r>
            <a:r>
              <a:rPr lang="en-GB" sz="14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source. </a:t>
            </a:r>
            <a:endParaRPr/>
          </a:p>
          <a:p>
            <a:pPr marL="252000" marR="0" lvl="0" indent="-252000" algn="l" rtl="0">
              <a:lnSpc>
                <a:spcPct val="100000"/>
              </a:lnSpc>
              <a:spcBef>
                <a:spcPts val="600"/>
              </a:spcBef>
              <a:spcAft>
                <a:spcPts val="0"/>
              </a:spcAft>
              <a:buClr>
                <a:schemeClr val="dk1"/>
              </a:buClr>
              <a:buSzPts val="2000"/>
              <a:buFont typeface="Arial"/>
              <a:buNone/>
            </a:pPr>
            <a:r>
              <a:rPr lang="en-GB" sz="2000">
                <a:solidFill>
                  <a:schemeClr val="dk1"/>
                </a:solidFill>
                <a:latin typeface="Calibri"/>
                <a:ea typeface="Calibri"/>
                <a:cs typeface="Calibri"/>
                <a:sym typeface="Calibri"/>
              </a:rPr>
              <a:t>7.	Move your light source closer to </a:t>
            </a:r>
            <a:br>
              <a:rPr lang="en-GB" sz="2000">
                <a:solidFill>
                  <a:schemeClr val="dk1"/>
                </a:solidFill>
                <a:latin typeface="Calibri"/>
                <a:ea typeface="Calibri"/>
                <a:cs typeface="Calibri"/>
                <a:sym typeface="Calibri"/>
              </a:rPr>
            </a:br>
            <a:r>
              <a:rPr lang="en-GB" sz="2000">
                <a:solidFill>
                  <a:schemeClr val="dk1"/>
                </a:solidFill>
                <a:latin typeface="Calibri"/>
                <a:ea typeface="Calibri"/>
                <a:cs typeface="Calibri"/>
                <a:sym typeface="Calibri"/>
              </a:rPr>
              <a:t>the object in 10cm steps, marking  </a:t>
            </a:r>
            <a:br>
              <a:rPr lang="en-GB" sz="2000">
                <a:solidFill>
                  <a:schemeClr val="dk1"/>
                </a:solidFill>
                <a:latin typeface="Calibri"/>
                <a:ea typeface="Calibri"/>
                <a:cs typeface="Calibri"/>
                <a:sym typeface="Calibri"/>
              </a:rPr>
            </a:br>
            <a:r>
              <a:rPr lang="en-GB" sz="2000">
                <a:solidFill>
                  <a:schemeClr val="dk1"/>
                </a:solidFill>
                <a:latin typeface="Calibri"/>
                <a:ea typeface="Calibri"/>
                <a:cs typeface="Calibri"/>
                <a:sym typeface="Calibri"/>
              </a:rPr>
              <a:t>the shadow size each time on your paper.</a:t>
            </a:r>
            <a:endParaRPr/>
          </a:p>
          <a:p>
            <a:pPr marL="252000" marR="0" lvl="0" indent="-252000" algn="l" rtl="0">
              <a:lnSpc>
                <a:spcPct val="100000"/>
              </a:lnSpc>
              <a:spcBef>
                <a:spcPts val="600"/>
              </a:spcBef>
              <a:spcAft>
                <a:spcPts val="0"/>
              </a:spcAft>
              <a:buClr>
                <a:schemeClr val="dk1"/>
              </a:buClr>
              <a:buSzPts val="2000"/>
              <a:buFont typeface="Arial"/>
              <a:buNone/>
            </a:pPr>
            <a:r>
              <a:rPr lang="en-GB" sz="2000">
                <a:solidFill>
                  <a:schemeClr val="dk1"/>
                </a:solidFill>
                <a:latin typeface="Calibri"/>
                <a:ea typeface="Calibri"/>
                <a:cs typeface="Calibri"/>
                <a:sym typeface="Calibri"/>
              </a:rPr>
              <a:t>8. After your 10cm take an additional reading at 5cm, then remove your paper and measure the size of each drawn shadow in mm. </a:t>
            </a:r>
            <a:endParaRPr/>
          </a:p>
          <a:p>
            <a:pPr marL="252000" marR="0" lvl="0" indent="-252000" algn="l" rtl="0">
              <a:lnSpc>
                <a:spcPct val="100000"/>
              </a:lnSpc>
              <a:spcBef>
                <a:spcPts val="600"/>
              </a:spcBef>
              <a:spcAft>
                <a:spcPts val="0"/>
              </a:spcAft>
              <a:buClr>
                <a:schemeClr val="dk1"/>
              </a:buClr>
              <a:buSzPts val="2000"/>
              <a:buFont typeface="Arial"/>
              <a:buNone/>
            </a:pPr>
            <a:r>
              <a:rPr lang="en-GB" sz="2000">
                <a:solidFill>
                  <a:schemeClr val="dk1"/>
                </a:solidFill>
                <a:latin typeface="Calibri"/>
                <a:ea typeface="Calibri"/>
                <a:cs typeface="Calibri"/>
                <a:sym typeface="Calibri"/>
              </a:rPr>
              <a:t>9.	Record the light-source-to-object distances and their shadow sizes in a table of results and plot a line graph (see page 7).</a:t>
            </a:r>
            <a:endParaRPr/>
          </a:p>
          <a:p>
            <a:pPr marL="0" marR="0" lvl="0" indent="0" algn="l" rtl="0">
              <a:lnSpc>
                <a:spcPct val="100000"/>
              </a:lnSpc>
              <a:spcBef>
                <a:spcPts val="800"/>
              </a:spcBef>
              <a:spcAft>
                <a:spcPts val="0"/>
              </a:spcAft>
              <a:buClr>
                <a:schemeClr val="dk1"/>
              </a:buClr>
              <a:buSzPts val="2000"/>
              <a:buFont typeface="Arial"/>
              <a:buNone/>
            </a:pPr>
            <a:endParaRPr sz="2000" i="1">
              <a:solidFill>
                <a:srgbClr val="FF0000"/>
              </a:solidFill>
              <a:latin typeface="Calibri"/>
              <a:ea typeface="Calibri"/>
              <a:cs typeface="Calibri"/>
              <a:sym typeface="Calibri"/>
            </a:endParaRPr>
          </a:p>
        </p:txBody>
      </p:sp>
      <p:pic>
        <p:nvPicPr>
          <p:cNvPr id="118" name="Google Shape;118;p5" descr="A close up of a clock&#10;&#10;Description automatically generated"/>
          <p:cNvPicPr preferRelativeResize="0"/>
          <p:nvPr/>
        </p:nvPicPr>
        <p:blipFill rotWithShape="1">
          <a:blip r:embed="rId3">
            <a:alphaModFix/>
          </a:blip>
          <a:srcRect/>
          <a:stretch/>
        </p:blipFill>
        <p:spPr>
          <a:xfrm>
            <a:off x="199368" y="58854"/>
            <a:ext cx="1079500" cy="1079500"/>
          </a:xfrm>
          <a:prstGeom prst="rect">
            <a:avLst/>
          </a:prstGeom>
          <a:noFill/>
          <a:ln>
            <a:noFill/>
          </a:ln>
        </p:spPr>
      </p:pic>
      <p:sp>
        <p:nvSpPr>
          <p:cNvPr id="119" name="Google Shape;119;p5"/>
          <p:cNvSpPr txBox="1">
            <a:spLocks noGrp="1"/>
          </p:cNvSpPr>
          <p:nvPr>
            <p:ph type="title"/>
          </p:nvPr>
        </p:nvSpPr>
        <p:spPr>
          <a:xfrm>
            <a:off x="1498484" y="-147"/>
            <a:ext cx="10515600" cy="53213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Lato Black"/>
              <a:buNone/>
            </a:pPr>
            <a:r>
              <a:rPr lang="en-GB"/>
              <a:t>Investigating the size of shadows</a:t>
            </a:r>
            <a:endParaRPr/>
          </a:p>
        </p:txBody>
      </p:sp>
      <p:sp>
        <p:nvSpPr>
          <p:cNvPr id="120" name="Google Shape;120;p5"/>
          <p:cNvSpPr txBox="1">
            <a:spLocks noGrp="1"/>
          </p:cNvSpPr>
          <p:nvPr>
            <p:ph type="body" idx="1"/>
          </p:nvPr>
        </p:nvSpPr>
        <p:spPr>
          <a:xfrm>
            <a:off x="1498600" y="548991"/>
            <a:ext cx="10515484" cy="387672"/>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80000"/>
              </a:lnSpc>
              <a:spcBef>
                <a:spcPts val="0"/>
              </a:spcBef>
              <a:spcAft>
                <a:spcPts val="0"/>
              </a:spcAft>
              <a:buClr>
                <a:schemeClr val="lt1"/>
              </a:buClr>
              <a:buSzPts val="2220"/>
              <a:buNone/>
            </a:pPr>
            <a:r>
              <a:rPr lang="en-GB" sz="2220"/>
              <a:t>Measuring the size of a shadow as you change the distance of the object from the light source  </a:t>
            </a:r>
            <a:endParaRPr/>
          </a:p>
        </p:txBody>
      </p:sp>
      <p:pic>
        <p:nvPicPr>
          <p:cNvPr id="121" name="Google Shape;121;p5"/>
          <p:cNvPicPr preferRelativeResize="0"/>
          <p:nvPr/>
        </p:nvPicPr>
        <p:blipFill rotWithShape="1">
          <a:blip r:embed="rId4">
            <a:alphaModFix/>
          </a:blip>
          <a:srcRect/>
          <a:stretch/>
        </p:blipFill>
        <p:spPr>
          <a:xfrm>
            <a:off x="5080351" y="1726031"/>
            <a:ext cx="824158" cy="1577981"/>
          </a:xfrm>
          <a:prstGeom prst="rect">
            <a:avLst/>
          </a:prstGeom>
          <a:noFill/>
          <a:ln>
            <a:noFill/>
          </a:ln>
        </p:spPr>
      </p:pic>
      <p:pic>
        <p:nvPicPr>
          <p:cNvPr id="122" name="Google Shape;122;p5"/>
          <p:cNvPicPr preferRelativeResize="0"/>
          <p:nvPr/>
        </p:nvPicPr>
        <p:blipFill rotWithShape="1">
          <a:blip r:embed="rId5">
            <a:alphaModFix/>
          </a:blip>
          <a:srcRect b="-679"/>
          <a:stretch/>
        </p:blipFill>
        <p:spPr>
          <a:xfrm>
            <a:off x="968458" y="3304012"/>
            <a:ext cx="1908092" cy="2747908"/>
          </a:xfrm>
          <a:prstGeom prst="rect">
            <a:avLst/>
          </a:prstGeom>
          <a:noFill/>
          <a:ln>
            <a:noFill/>
          </a:ln>
        </p:spPr>
      </p:pic>
      <p:sp>
        <p:nvSpPr>
          <p:cNvPr id="123" name="Google Shape;123;p5"/>
          <p:cNvSpPr txBox="1"/>
          <p:nvPr/>
        </p:nvSpPr>
        <p:spPr>
          <a:xfrm>
            <a:off x="1468072" y="800778"/>
            <a:ext cx="708869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i="1">
                <a:solidFill>
                  <a:schemeClr val="lt1"/>
                </a:solidFill>
                <a:latin typeface="Calibri"/>
                <a:ea typeface="Calibri"/>
                <a:cs typeface="Calibri"/>
                <a:sym typeface="Calibri"/>
              </a:rPr>
              <a:t>(20-30 minutes)</a:t>
            </a:r>
            <a:endParaRPr/>
          </a:p>
        </p:txBody>
      </p:sp>
      <p:pic>
        <p:nvPicPr>
          <p:cNvPr id="124" name="Google Shape;124;p5"/>
          <p:cNvPicPr preferRelativeResize="0"/>
          <p:nvPr/>
        </p:nvPicPr>
        <p:blipFill rotWithShape="1">
          <a:blip r:embed="rId6">
            <a:alphaModFix/>
          </a:blip>
          <a:srcRect/>
          <a:stretch/>
        </p:blipFill>
        <p:spPr>
          <a:xfrm>
            <a:off x="10298652" y="1720025"/>
            <a:ext cx="934126" cy="176208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p:nvPr/>
        </p:nvSpPr>
        <p:spPr>
          <a:xfrm>
            <a:off x="187355" y="141646"/>
            <a:ext cx="2621042" cy="5898193"/>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030A0"/>
              </a:buClr>
              <a:buSzPts val="2000"/>
              <a:buFont typeface="Arial"/>
              <a:buNone/>
            </a:pPr>
            <a:r>
              <a:rPr lang="en-GB" sz="2000">
                <a:solidFill>
                  <a:srgbClr val="7030A0"/>
                </a:solidFill>
                <a:latin typeface="Calibri"/>
                <a:ea typeface="Calibri"/>
                <a:cs typeface="Calibri"/>
                <a:sym typeface="Calibri"/>
              </a:rPr>
              <a:t>I can record my measurements in a table</a:t>
            </a:r>
            <a:endParaRPr/>
          </a:p>
          <a:p>
            <a:pPr marL="0" marR="0" lvl="0" indent="0" algn="l" rtl="0">
              <a:lnSpc>
                <a:spcPct val="90000"/>
              </a:lnSpc>
              <a:spcBef>
                <a:spcPts val="0"/>
              </a:spcBef>
              <a:spcAft>
                <a:spcPts val="0"/>
              </a:spcAft>
              <a:buClr>
                <a:schemeClr val="dk1"/>
              </a:buClr>
              <a:buSzPts val="2000"/>
              <a:buFont typeface="Arial"/>
              <a:buNone/>
            </a:pPr>
            <a:endParaRPr sz="2000">
              <a:solidFill>
                <a:srgbClr val="7030A0"/>
              </a:solidFill>
              <a:latin typeface="Calibri"/>
              <a:ea typeface="Calibri"/>
              <a:cs typeface="Calibri"/>
              <a:sym typeface="Calibri"/>
            </a:endParaRPr>
          </a:p>
          <a:p>
            <a:pPr marL="0" marR="0" lvl="0" indent="0" algn="l" rtl="0">
              <a:lnSpc>
                <a:spcPct val="90000"/>
              </a:lnSpc>
              <a:spcBef>
                <a:spcPts val="600"/>
              </a:spcBef>
              <a:spcAft>
                <a:spcPts val="0"/>
              </a:spcAft>
              <a:buClr>
                <a:schemeClr val="dk1"/>
              </a:buClr>
              <a:buSzPts val="2000"/>
              <a:buFont typeface="Arial"/>
              <a:buNone/>
            </a:pPr>
            <a:endParaRPr sz="2000">
              <a:solidFill>
                <a:srgbClr val="7030A0"/>
              </a:solidFill>
              <a:latin typeface="Calibri"/>
              <a:ea typeface="Calibri"/>
              <a:cs typeface="Calibri"/>
              <a:sym typeface="Calibri"/>
            </a:endParaRPr>
          </a:p>
          <a:p>
            <a:pPr marL="0" marR="0" lvl="0" indent="0" algn="l" rtl="0">
              <a:lnSpc>
                <a:spcPct val="90000"/>
              </a:lnSpc>
              <a:spcBef>
                <a:spcPts val="600"/>
              </a:spcBef>
              <a:spcAft>
                <a:spcPts val="0"/>
              </a:spcAft>
              <a:buClr>
                <a:schemeClr val="dk1"/>
              </a:buClr>
              <a:buSzPts val="2000"/>
              <a:buFont typeface="Arial"/>
              <a:buNone/>
            </a:pPr>
            <a:endParaRPr sz="2000">
              <a:solidFill>
                <a:srgbClr val="7030A0"/>
              </a:solidFill>
              <a:latin typeface="Calibri"/>
              <a:ea typeface="Calibri"/>
              <a:cs typeface="Calibri"/>
              <a:sym typeface="Calibri"/>
            </a:endParaRPr>
          </a:p>
          <a:p>
            <a:pPr marL="0" marR="0" lvl="0" indent="0" algn="l" rtl="0">
              <a:lnSpc>
                <a:spcPct val="90000"/>
              </a:lnSpc>
              <a:spcBef>
                <a:spcPts val="600"/>
              </a:spcBef>
              <a:spcAft>
                <a:spcPts val="0"/>
              </a:spcAft>
              <a:buClr>
                <a:schemeClr val="dk1"/>
              </a:buClr>
              <a:buSzPts val="2000"/>
              <a:buFont typeface="Arial"/>
              <a:buNone/>
            </a:pPr>
            <a:endParaRPr sz="2000">
              <a:solidFill>
                <a:srgbClr val="7030A0"/>
              </a:solidFill>
              <a:latin typeface="Calibri"/>
              <a:ea typeface="Calibri"/>
              <a:cs typeface="Calibri"/>
              <a:sym typeface="Calibri"/>
            </a:endParaRPr>
          </a:p>
          <a:p>
            <a:pPr marL="0" marR="0" lvl="0" indent="0" algn="l" rtl="0">
              <a:lnSpc>
                <a:spcPct val="90000"/>
              </a:lnSpc>
              <a:spcBef>
                <a:spcPts val="600"/>
              </a:spcBef>
              <a:spcAft>
                <a:spcPts val="0"/>
              </a:spcAft>
              <a:buClr>
                <a:schemeClr val="dk1"/>
              </a:buClr>
              <a:buSzPts val="2000"/>
              <a:buFont typeface="Arial"/>
              <a:buNone/>
            </a:pPr>
            <a:endParaRPr sz="2000">
              <a:solidFill>
                <a:srgbClr val="7030A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a:solidFill>
                <a:srgbClr val="7030A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a:solidFill>
                <a:srgbClr val="7030A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a:solidFill>
                <a:srgbClr val="7030A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a:solidFill>
                <a:srgbClr val="7030A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a:solidFill>
                <a:srgbClr val="7030A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a:solidFill>
                <a:srgbClr val="7030A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a:solidFill>
                <a:srgbClr val="7030A0"/>
              </a:solidFill>
              <a:latin typeface="Calibri"/>
              <a:ea typeface="Calibri"/>
              <a:cs typeface="Calibri"/>
              <a:sym typeface="Calibri"/>
            </a:endParaRPr>
          </a:p>
        </p:txBody>
      </p:sp>
      <p:graphicFrame>
        <p:nvGraphicFramePr>
          <p:cNvPr id="130" name="Google Shape;130;p6"/>
          <p:cNvGraphicFramePr/>
          <p:nvPr/>
        </p:nvGraphicFramePr>
        <p:xfrm>
          <a:off x="337435" y="1098081"/>
          <a:ext cx="3000000" cy="3000000"/>
        </p:xfrm>
        <a:graphic>
          <a:graphicData uri="http://schemas.openxmlformats.org/drawingml/2006/table">
            <a:tbl>
              <a:tblPr>
                <a:noFill/>
                <a:tableStyleId>{E839B670-30CF-41D0-99C8-FBCF7DD62B86}</a:tableStyleId>
              </a:tblPr>
              <a:tblGrid>
                <a:gridCol w="1187950">
                  <a:extLst>
                    <a:ext uri="{9D8B030D-6E8A-4147-A177-3AD203B41FA5}">
                      <a16:colId xmlns:a16="http://schemas.microsoft.com/office/drawing/2014/main" val="20000"/>
                    </a:ext>
                  </a:extLst>
                </a:gridCol>
                <a:gridCol w="1187950">
                  <a:extLst>
                    <a:ext uri="{9D8B030D-6E8A-4147-A177-3AD203B41FA5}">
                      <a16:colId xmlns:a16="http://schemas.microsoft.com/office/drawing/2014/main" val="20001"/>
                    </a:ext>
                  </a:extLst>
                </a:gridCol>
              </a:tblGrid>
              <a:tr h="941350">
                <a:tc>
                  <a:txBody>
                    <a:bodyPr/>
                    <a:lstStyle/>
                    <a:p>
                      <a:pPr marL="0" marR="0" lvl="0" indent="0" algn="ctr" rtl="0">
                        <a:spcBef>
                          <a:spcPts val="0"/>
                        </a:spcBef>
                        <a:spcAft>
                          <a:spcPts val="0"/>
                        </a:spcAft>
                        <a:buNone/>
                      </a:pPr>
                      <a:r>
                        <a:rPr lang="en-GB" sz="1400" u="none" strike="noStrike" cap="none"/>
                        <a:t>Distance between object &amp; lamp (cm)</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z="1400" u="none" strike="noStrike" cap="none"/>
                        <a:t>Size of shadow </a:t>
                      </a:r>
                      <a:br>
                        <a:rPr lang="en-GB" sz="1400" u="none" strike="noStrike" cap="none"/>
                      </a:br>
                      <a:r>
                        <a:rPr lang="en-GB" sz="1400" u="none" strike="noStrike" cap="none"/>
                        <a:t>(mm)</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94525">
                <a:tc>
                  <a:txBody>
                    <a:bodyPr/>
                    <a:lstStyle/>
                    <a:p>
                      <a:pPr marL="0" marR="0" lvl="0" indent="0" algn="l" rtl="0">
                        <a:spcBef>
                          <a:spcPts val="0"/>
                        </a:spcBef>
                        <a:spcAft>
                          <a:spcPts val="0"/>
                        </a:spcAft>
                        <a:buNone/>
                      </a:pPr>
                      <a:endParaRPr sz="16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6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94525">
                <a:tc>
                  <a:txBody>
                    <a:bodyPr/>
                    <a:lstStyle/>
                    <a:p>
                      <a:pPr marL="0" marR="0" lvl="0" indent="0" algn="l" rtl="0">
                        <a:spcBef>
                          <a:spcPts val="0"/>
                        </a:spcBef>
                        <a:spcAft>
                          <a:spcPts val="0"/>
                        </a:spcAft>
                        <a:buNone/>
                      </a:pPr>
                      <a:endParaRPr sz="16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6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94525">
                <a:tc>
                  <a:txBody>
                    <a:bodyPr/>
                    <a:lstStyle/>
                    <a:p>
                      <a:pPr marL="0" marR="0" lvl="0" indent="0" algn="l" rtl="0">
                        <a:spcBef>
                          <a:spcPts val="0"/>
                        </a:spcBef>
                        <a:spcAft>
                          <a:spcPts val="0"/>
                        </a:spcAft>
                        <a:buNone/>
                      </a:pPr>
                      <a:endParaRPr sz="16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6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94525">
                <a:tc>
                  <a:txBody>
                    <a:bodyPr/>
                    <a:lstStyle/>
                    <a:p>
                      <a:pPr marL="0" marR="0" lvl="0" indent="0" algn="l" rtl="0">
                        <a:spcBef>
                          <a:spcPts val="0"/>
                        </a:spcBef>
                        <a:spcAft>
                          <a:spcPts val="0"/>
                        </a:spcAft>
                        <a:buNone/>
                      </a:pPr>
                      <a:endParaRPr sz="16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6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94525">
                <a:tc>
                  <a:txBody>
                    <a:bodyPr/>
                    <a:lstStyle/>
                    <a:p>
                      <a:pPr marL="0" marR="0" lvl="0" indent="0" algn="l" rtl="0">
                        <a:spcBef>
                          <a:spcPts val="0"/>
                        </a:spcBef>
                        <a:spcAft>
                          <a:spcPts val="0"/>
                        </a:spcAft>
                        <a:buNone/>
                      </a:pPr>
                      <a:endParaRPr sz="16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6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94525">
                <a:tc>
                  <a:txBody>
                    <a:bodyPr/>
                    <a:lstStyle/>
                    <a:p>
                      <a:pPr marL="0" marR="0" lvl="0" indent="0" algn="l" rtl="0">
                        <a:spcBef>
                          <a:spcPts val="0"/>
                        </a:spcBef>
                        <a:spcAft>
                          <a:spcPts val="0"/>
                        </a:spcAft>
                        <a:buNone/>
                      </a:pPr>
                      <a:endParaRPr sz="16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6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94525">
                <a:tc>
                  <a:txBody>
                    <a:bodyPr/>
                    <a:lstStyle/>
                    <a:p>
                      <a:pPr marL="0" marR="0" lvl="0" indent="0" algn="l" rtl="0">
                        <a:spcBef>
                          <a:spcPts val="0"/>
                        </a:spcBef>
                        <a:spcAft>
                          <a:spcPts val="0"/>
                        </a:spcAft>
                        <a:buNone/>
                      </a:pPr>
                      <a:endParaRPr sz="16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6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94525">
                <a:tc>
                  <a:txBody>
                    <a:bodyPr/>
                    <a:lstStyle/>
                    <a:p>
                      <a:pPr marL="0" marR="0" lvl="0" indent="0" algn="l" rtl="0">
                        <a:spcBef>
                          <a:spcPts val="0"/>
                        </a:spcBef>
                        <a:spcAft>
                          <a:spcPts val="0"/>
                        </a:spcAft>
                        <a:buNone/>
                      </a:pPr>
                      <a:endParaRPr sz="16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6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394525">
                <a:tc>
                  <a:txBody>
                    <a:bodyPr/>
                    <a:lstStyle/>
                    <a:p>
                      <a:pPr marL="0" marR="0" lvl="0" indent="0" algn="l" rtl="0">
                        <a:spcBef>
                          <a:spcPts val="0"/>
                        </a:spcBef>
                        <a:spcAft>
                          <a:spcPts val="0"/>
                        </a:spcAft>
                        <a:buNone/>
                      </a:pPr>
                      <a:endParaRPr sz="16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6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bl>
          </a:graphicData>
        </a:graphic>
      </p:graphicFrame>
      <p:sp>
        <p:nvSpPr>
          <p:cNvPr id="131" name="Google Shape;131;p6"/>
          <p:cNvSpPr txBox="1">
            <a:spLocks noGrp="1"/>
          </p:cNvSpPr>
          <p:nvPr>
            <p:ph type="sldNum" idx="12"/>
          </p:nvPr>
        </p:nvSpPr>
        <p:spPr>
          <a:xfrm>
            <a:off x="122300" y="6431455"/>
            <a:ext cx="52920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t>6</a:t>
            </a:fld>
            <a:endParaRPr/>
          </a:p>
        </p:txBody>
      </p:sp>
      <p:sp>
        <p:nvSpPr>
          <p:cNvPr id="132" name="Google Shape;132;p6"/>
          <p:cNvSpPr txBox="1"/>
          <p:nvPr/>
        </p:nvSpPr>
        <p:spPr>
          <a:xfrm>
            <a:off x="3001678" y="141646"/>
            <a:ext cx="8450069" cy="6574707"/>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030A0"/>
              </a:buClr>
              <a:buSzPts val="2000"/>
              <a:buFont typeface="Arial"/>
              <a:buNone/>
            </a:pPr>
            <a:r>
              <a:rPr lang="en-GB" sz="2000">
                <a:solidFill>
                  <a:srgbClr val="7030A0"/>
                </a:solidFill>
                <a:latin typeface="Calibri"/>
                <a:ea typeface="Calibri"/>
                <a:cs typeface="Calibri"/>
                <a:sym typeface="Calibri"/>
              </a:rPr>
              <a:t>I can plot a line graph showing how the size of an object’s shadow depends on the distance between the light source and the object</a:t>
            </a:r>
            <a:endParaRPr/>
          </a:p>
        </p:txBody>
      </p:sp>
      <p:grpSp>
        <p:nvGrpSpPr>
          <p:cNvPr id="133" name="Google Shape;133;p6"/>
          <p:cNvGrpSpPr/>
          <p:nvPr/>
        </p:nvGrpSpPr>
        <p:grpSpPr>
          <a:xfrm>
            <a:off x="3037862" y="809268"/>
            <a:ext cx="5860643" cy="5907085"/>
            <a:chOff x="3859713" y="722111"/>
            <a:chExt cx="5860643" cy="5907085"/>
          </a:xfrm>
        </p:grpSpPr>
        <p:grpSp>
          <p:nvGrpSpPr>
            <p:cNvPr id="134" name="Google Shape;134;p6"/>
            <p:cNvGrpSpPr/>
            <p:nvPr/>
          </p:nvGrpSpPr>
          <p:grpSpPr>
            <a:xfrm>
              <a:off x="3859713" y="722111"/>
              <a:ext cx="4277338" cy="5476326"/>
              <a:chOff x="5380349" y="909528"/>
              <a:chExt cx="4277338" cy="5476326"/>
            </a:xfrm>
          </p:grpSpPr>
          <p:pic>
            <p:nvPicPr>
              <p:cNvPr id="135" name="Google Shape;135;p6" descr="A close up of a white wall&#10;&#10;Description automatically generated"/>
              <p:cNvPicPr preferRelativeResize="0"/>
              <p:nvPr/>
            </p:nvPicPr>
            <p:blipFill rotWithShape="1">
              <a:blip r:embed="rId3">
                <a:alphaModFix/>
              </a:blip>
              <a:srcRect l="-4"/>
              <a:stretch/>
            </p:blipFill>
            <p:spPr>
              <a:xfrm>
                <a:off x="5583577" y="909528"/>
                <a:ext cx="4074110" cy="5476326"/>
              </a:xfrm>
              <a:prstGeom prst="rect">
                <a:avLst/>
              </a:prstGeom>
              <a:noFill/>
              <a:ln>
                <a:noFill/>
              </a:ln>
            </p:spPr>
          </p:pic>
          <p:sp>
            <p:nvSpPr>
              <p:cNvPr id="136" name="Google Shape;136;p6"/>
              <p:cNvSpPr txBox="1"/>
              <p:nvPr/>
            </p:nvSpPr>
            <p:spPr>
              <a:xfrm>
                <a:off x="5916728" y="5916579"/>
                <a:ext cx="333152"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2000">
                    <a:solidFill>
                      <a:schemeClr val="dk1"/>
                    </a:solidFill>
                    <a:latin typeface="Calibri"/>
                    <a:ea typeface="Calibri"/>
                    <a:cs typeface="Calibri"/>
                    <a:sym typeface="Calibri"/>
                  </a:rPr>
                  <a:t>0</a:t>
                </a:r>
                <a:endParaRPr sz="2000">
                  <a:solidFill>
                    <a:schemeClr val="lt1"/>
                  </a:solidFill>
                  <a:latin typeface="Calibri"/>
                  <a:ea typeface="Calibri"/>
                  <a:cs typeface="Calibri"/>
                  <a:sym typeface="Calibri"/>
                </a:endParaRPr>
              </a:p>
            </p:txBody>
          </p:sp>
          <p:sp>
            <p:nvSpPr>
              <p:cNvPr id="137" name="Google Shape;137;p6"/>
              <p:cNvSpPr txBox="1"/>
              <p:nvPr/>
            </p:nvSpPr>
            <p:spPr>
              <a:xfrm rot="-5400000">
                <a:off x="4057440" y="2934382"/>
                <a:ext cx="2953595"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2000">
                    <a:solidFill>
                      <a:schemeClr val="dk1"/>
                    </a:solidFill>
                    <a:latin typeface="Calibri"/>
                    <a:ea typeface="Calibri"/>
                    <a:cs typeface="Calibri"/>
                    <a:sym typeface="Calibri"/>
                  </a:rPr>
                  <a:t>Size of shadow (mm)</a:t>
                </a:r>
                <a:endParaRPr sz="2000">
                  <a:solidFill>
                    <a:schemeClr val="lt1"/>
                  </a:solidFill>
                  <a:latin typeface="Calibri"/>
                  <a:ea typeface="Calibri"/>
                  <a:cs typeface="Calibri"/>
                  <a:sym typeface="Calibri"/>
                </a:endParaRPr>
              </a:p>
            </p:txBody>
          </p:sp>
        </p:grpSp>
        <p:sp>
          <p:nvSpPr>
            <p:cNvPr id="138" name="Google Shape;138;p6"/>
            <p:cNvSpPr txBox="1"/>
            <p:nvPr/>
          </p:nvSpPr>
          <p:spPr>
            <a:xfrm>
              <a:off x="4391827" y="6321419"/>
              <a:ext cx="5328529"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2000">
                  <a:solidFill>
                    <a:schemeClr val="dk1"/>
                  </a:solidFill>
                  <a:latin typeface="Calibri"/>
                  <a:ea typeface="Calibri"/>
                  <a:cs typeface="Calibri"/>
                  <a:sym typeface="Calibri"/>
                </a:rPr>
                <a:t>Object-to-light-source distance (cm)</a:t>
              </a:r>
              <a:endParaRPr sz="2000">
                <a:solidFill>
                  <a:schemeClr val="lt1"/>
                </a:solidFill>
                <a:latin typeface="Calibri"/>
                <a:ea typeface="Calibri"/>
                <a:cs typeface="Calibri"/>
                <a:sym typeface="Calibri"/>
              </a:endParaRPr>
            </a:p>
          </p:txBody>
        </p:sp>
        <p:sp>
          <p:nvSpPr>
            <p:cNvPr id="139" name="Google Shape;139;p6"/>
            <p:cNvSpPr txBox="1"/>
            <p:nvPr/>
          </p:nvSpPr>
          <p:spPr>
            <a:xfrm>
              <a:off x="4680572" y="5952682"/>
              <a:ext cx="333152"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2000">
                  <a:solidFill>
                    <a:schemeClr val="dk1"/>
                  </a:solidFill>
                  <a:latin typeface="Calibri"/>
                  <a:ea typeface="Calibri"/>
                  <a:cs typeface="Calibri"/>
                  <a:sym typeface="Calibri"/>
                </a:rPr>
                <a:t>0</a:t>
              </a:r>
              <a:endParaRPr sz="2000">
                <a:solidFill>
                  <a:schemeClr val="lt1"/>
                </a:solidFill>
                <a:latin typeface="Calibri"/>
                <a:ea typeface="Calibri"/>
                <a:cs typeface="Calibri"/>
                <a:sym typeface="Calibri"/>
              </a:endParaRPr>
            </a:p>
          </p:txBody>
        </p:sp>
        <p:sp>
          <p:nvSpPr>
            <p:cNvPr id="140" name="Google Shape;140;p6"/>
            <p:cNvSpPr txBox="1"/>
            <p:nvPr/>
          </p:nvSpPr>
          <p:spPr>
            <a:xfrm>
              <a:off x="5017700" y="5957305"/>
              <a:ext cx="333152"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2000">
                  <a:solidFill>
                    <a:schemeClr val="dk1"/>
                  </a:solidFill>
                  <a:latin typeface="Calibri"/>
                  <a:ea typeface="Calibri"/>
                  <a:cs typeface="Calibri"/>
                  <a:sym typeface="Calibri"/>
                </a:rPr>
                <a:t>10</a:t>
              </a:r>
              <a:endParaRPr sz="2000">
                <a:solidFill>
                  <a:schemeClr val="lt1"/>
                </a:solidFill>
                <a:latin typeface="Calibri"/>
                <a:ea typeface="Calibri"/>
                <a:cs typeface="Calibri"/>
                <a:sym typeface="Calibri"/>
              </a:endParaRPr>
            </a:p>
          </p:txBody>
        </p:sp>
      </p:grpSp>
      <p:sp>
        <p:nvSpPr>
          <p:cNvPr id="141" name="Google Shape;141;p6"/>
          <p:cNvSpPr/>
          <p:nvPr/>
        </p:nvSpPr>
        <p:spPr>
          <a:xfrm>
            <a:off x="7486025" y="999494"/>
            <a:ext cx="3853250" cy="5232202"/>
          </a:xfrm>
          <a:prstGeom prst="rect">
            <a:avLst/>
          </a:prstGeom>
          <a:solidFill>
            <a:schemeClr val="lt1"/>
          </a:solidFill>
          <a:ln w="9525"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36000" bIns="45700" anchor="t" anchorCtr="0">
            <a:spAutoFit/>
          </a:bodyPr>
          <a:lstStyle/>
          <a:p>
            <a:pPr marL="0" marR="0" lvl="0" indent="0" algn="l" rtl="0">
              <a:spcBef>
                <a:spcPts val="0"/>
              </a:spcBef>
              <a:spcAft>
                <a:spcPts val="0"/>
              </a:spcAft>
              <a:buNone/>
            </a:pPr>
            <a:r>
              <a:rPr lang="en-GB" sz="2000">
                <a:solidFill>
                  <a:srgbClr val="7030A0"/>
                </a:solidFill>
                <a:latin typeface="Calibri"/>
                <a:ea typeface="Calibri"/>
                <a:cs typeface="Calibri"/>
                <a:sym typeface="Calibri"/>
              </a:rPr>
              <a:t>My</a:t>
            </a:r>
            <a:r>
              <a:rPr lang="en-GB" sz="1600">
                <a:solidFill>
                  <a:srgbClr val="7030A0"/>
                </a:solidFill>
                <a:latin typeface="Calibri"/>
                <a:ea typeface="Calibri"/>
                <a:cs typeface="Calibri"/>
                <a:sym typeface="Calibri"/>
              </a:rPr>
              <a:t> </a:t>
            </a:r>
            <a:r>
              <a:rPr lang="en-GB" sz="2000">
                <a:solidFill>
                  <a:srgbClr val="7030A0"/>
                </a:solidFill>
                <a:latin typeface="Calibri"/>
                <a:ea typeface="Calibri"/>
                <a:cs typeface="Calibri"/>
                <a:sym typeface="Calibri"/>
              </a:rPr>
              <a:t>answers</a:t>
            </a:r>
            <a:r>
              <a:rPr lang="en-GB" sz="1600">
                <a:solidFill>
                  <a:srgbClr val="7030A0"/>
                </a:solidFill>
                <a:latin typeface="Calibri"/>
                <a:ea typeface="Calibri"/>
                <a:cs typeface="Calibri"/>
                <a:sym typeface="Calibri"/>
              </a:rPr>
              <a:t> </a:t>
            </a:r>
            <a:r>
              <a:rPr lang="en-GB" sz="2000">
                <a:solidFill>
                  <a:srgbClr val="7030A0"/>
                </a:solidFill>
                <a:latin typeface="Calibri"/>
                <a:ea typeface="Calibri"/>
                <a:cs typeface="Calibri"/>
                <a:sym typeface="Calibri"/>
              </a:rPr>
              <a:t>to</a:t>
            </a:r>
            <a:r>
              <a:rPr lang="en-GB" sz="1600">
                <a:solidFill>
                  <a:srgbClr val="7030A0"/>
                </a:solidFill>
                <a:latin typeface="Calibri"/>
                <a:ea typeface="Calibri"/>
                <a:cs typeface="Calibri"/>
                <a:sym typeface="Calibri"/>
              </a:rPr>
              <a:t> </a:t>
            </a:r>
            <a:r>
              <a:rPr lang="en-GB" sz="2000">
                <a:solidFill>
                  <a:srgbClr val="7030A0"/>
                </a:solidFill>
                <a:latin typeface="Calibri"/>
                <a:ea typeface="Calibri"/>
                <a:cs typeface="Calibri"/>
                <a:sym typeface="Calibri"/>
              </a:rPr>
              <a:t>the</a:t>
            </a:r>
            <a:r>
              <a:rPr lang="en-GB" sz="1600">
                <a:solidFill>
                  <a:srgbClr val="7030A0"/>
                </a:solidFill>
                <a:latin typeface="Calibri"/>
                <a:ea typeface="Calibri"/>
                <a:cs typeface="Calibri"/>
                <a:sym typeface="Calibri"/>
              </a:rPr>
              <a:t> </a:t>
            </a:r>
            <a:r>
              <a:rPr lang="en-GB" sz="2000">
                <a:solidFill>
                  <a:srgbClr val="7030A0"/>
                </a:solidFill>
                <a:latin typeface="Calibri"/>
                <a:ea typeface="Calibri"/>
                <a:cs typeface="Calibri"/>
                <a:sym typeface="Calibri"/>
              </a:rPr>
              <a:t>page</a:t>
            </a:r>
            <a:r>
              <a:rPr lang="en-GB" sz="1600">
                <a:solidFill>
                  <a:srgbClr val="7030A0"/>
                </a:solidFill>
                <a:latin typeface="Calibri"/>
                <a:ea typeface="Calibri"/>
                <a:cs typeface="Calibri"/>
                <a:sym typeface="Calibri"/>
              </a:rPr>
              <a:t> </a:t>
            </a:r>
            <a:r>
              <a:rPr lang="en-GB" sz="2000">
                <a:solidFill>
                  <a:srgbClr val="7030A0"/>
                </a:solidFill>
                <a:latin typeface="Calibri"/>
                <a:ea typeface="Calibri"/>
                <a:cs typeface="Calibri"/>
                <a:sym typeface="Calibri"/>
              </a:rPr>
              <a:t>7</a:t>
            </a:r>
            <a:r>
              <a:rPr lang="en-GB" sz="1600">
                <a:solidFill>
                  <a:srgbClr val="7030A0"/>
                </a:solidFill>
                <a:latin typeface="Calibri"/>
                <a:ea typeface="Calibri"/>
                <a:cs typeface="Calibri"/>
                <a:sym typeface="Calibri"/>
              </a:rPr>
              <a:t> </a:t>
            </a:r>
            <a:r>
              <a:rPr lang="en-GB" sz="2000">
                <a:solidFill>
                  <a:srgbClr val="7030A0"/>
                </a:solidFill>
                <a:latin typeface="Calibri"/>
                <a:ea typeface="Calibri"/>
                <a:cs typeface="Calibri"/>
                <a:sym typeface="Calibri"/>
              </a:rPr>
              <a:t>questions:</a:t>
            </a:r>
            <a:endParaRPr/>
          </a:p>
          <a:p>
            <a:pPr marL="0" marR="0" lvl="0" indent="0" algn="l" rtl="0">
              <a:spcBef>
                <a:spcPts val="0"/>
              </a:spcBef>
              <a:spcAft>
                <a:spcPts val="0"/>
              </a:spcAft>
              <a:buNone/>
            </a:pPr>
            <a:r>
              <a:rPr lang="en-GB" sz="2000">
                <a:solidFill>
                  <a:schemeClr val="dk1"/>
                </a:solidFill>
                <a:latin typeface="Calibri"/>
                <a:ea typeface="Calibri"/>
                <a:cs typeface="Calibri"/>
                <a:sym typeface="Calibri"/>
              </a:rPr>
              <a:t>As the distance between the </a:t>
            </a:r>
            <a:r>
              <a:rPr lang="en-GB" sz="2000" b="1">
                <a:solidFill>
                  <a:schemeClr val="dk1"/>
                </a:solidFill>
                <a:latin typeface="Calibri"/>
                <a:ea typeface="Calibri"/>
                <a:cs typeface="Calibri"/>
                <a:sym typeface="Calibri"/>
              </a:rPr>
              <a:t>object</a:t>
            </a:r>
            <a:r>
              <a:rPr lang="en-GB" sz="2000">
                <a:solidFill>
                  <a:schemeClr val="dk1"/>
                </a:solidFill>
                <a:latin typeface="Calibri"/>
                <a:ea typeface="Calibri"/>
                <a:cs typeface="Calibri"/>
                <a:sym typeface="Calibri"/>
              </a:rPr>
              <a:t> and the </a:t>
            </a:r>
            <a:r>
              <a:rPr lang="en-GB" sz="2000" b="1">
                <a:solidFill>
                  <a:schemeClr val="dk1"/>
                </a:solidFill>
                <a:latin typeface="Calibri"/>
                <a:ea typeface="Calibri"/>
                <a:cs typeface="Calibri"/>
                <a:sym typeface="Calibri"/>
              </a:rPr>
              <a:t>light source </a:t>
            </a:r>
            <a:r>
              <a:rPr lang="en-GB" sz="2000">
                <a:solidFill>
                  <a:schemeClr val="dk1"/>
                </a:solidFill>
                <a:latin typeface="Calibri"/>
                <a:ea typeface="Calibri"/>
                <a:cs typeface="Calibri"/>
                <a:sym typeface="Calibri"/>
              </a:rPr>
              <a:t>decreases, ...</a:t>
            </a:r>
            <a:endParaRPr/>
          </a:p>
          <a:p>
            <a:pPr marL="0" marR="0" lvl="0" indent="0" algn="l" rtl="0">
              <a:spcBef>
                <a:spcPts val="600"/>
              </a:spcBef>
              <a:spcAft>
                <a:spcPts val="0"/>
              </a:spcAft>
              <a:buNone/>
            </a:pPr>
            <a:r>
              <a:rPr lang="en-GB" sz="1800">
                <a:solidFill>
                  <a:schemeClr val="dk1"/>
                </a:solidFill>
                <a:latin typeface="Calibri"/>
                <a:ea typeface="Calibri"/>
                <a:cs typeface="Calibri"/>
                <a:sym typeface="Calibri"/>
              </a:rPr>
              <a:t>________________________________</a:t>
            </a:r>
            <a:endParaRPr/>
          </a:p>
          <a:p>
            <a:pPr marL="0" marR="0" lvl="0" indent="0" algn="l" rtl="0">
              <a:spcBef>
                <a:spcPts val="600"/>
              </a:spcBef>
              <a:spcAft>
                <a:spcPts val="0"/>
              </a:spcAft>
              <a:buNone/>
            </a:pPr>
            <a:r>
              <a:rPr lang="en-GB" sz="1800">
                <a:solidFill>
                  <a:schemeClr val="dk1"/>
                </a:solidFill>
                <a:latin typeface="Calibri"/>
                <a:ea typeface="Calibri"/>
                <a:cs typeface="Calibri"/>
                <a:sym typeface="Calibri"/>
              </a:rPr>
              <a:t>________________________________</a:t>
            </a:r>
            <a:endParaRPr/>
          </a:p>
          <a:p>
            <a:pPr marL="0" marR="0" lvl="0" indent="0" algn="l" rtl="0">
              <a:spcBef>
                <a:spcPts val="600"/>
              </a:spcBef>
              <a:spcAft>
                <a:spcPts val="0"/>
              </a:spcAft>
              <a:buNone/>
            </a:pPr>
            <a:r>
              <a:rPr lang="en-GB" sz="1800">
                <a:solidFill>
                  <a:schemeClr val="dk1"/>
                </a:solidFill>
                <a:latin typeface="Calibri"/>
                <a:ea typeface="Calibri"/>
                <a:cs typeface="Calibri"/>
                <a:sym typeface="Calibri"/>
              </a:rPr>
              <a:t>I also noticed that … ________________________________</a:t>
            </a:r>
            <a:endParaRPr/>
          </a:p>
          <a:p>
            <a:pPr marL="0" marR="0" lvl="0" indent="0" algn="l" rtl="0">
              <a:spcBef>
                <a:spcPts val="600"/>
              </a:spcBef>
              <a:spcAft>
                <a:spcPts val="0"/>
              </a:spcAft>
              <a:buNone/>
            </a:pPr>
            <a:r>
              <a:rPr lang="en-GB" sz="1800">
                <a:solidFill>
                  <a:schemeClr val="dk1"/>
                </a:solidFill>
                <a:latin typeface="Calibri"/>
                <a:ea typeface="Calibri"/>
                <a:cs typeface="Calibri"/>
                <a:sym typeface="Calibri"/>
              </a:rPr>
              <a:t>________________________________</a:t>
            </a:r>
            <a:endParaRPr/>
          </a:p>
          <a:p>
            <a:pPr marL="0" marR="0" lvl="0" indent="0" algn="l" rtl="0">
              <a:spcBef>
                <a:spcPts val="600"/>
              </a:spcBef>
              <a:spcAft>
                <a:spcPts val="0"/>
              </a:spcAft>
              <a:buNone/>
            </a:pPr>
            <a:r>
              <a:rPr lang="en-GB" sz="1800">
                <a:solidFill>
                  <a:schemeClr val="dk1"/>
                </a:solidFill>
                <a:latin typeface="Calibri"/>
                <a:ea typeface="Calibri"/>
                <a:cs typeface="Calibri"/>
                <a:sym typeface="Calibri"/>
              </a:rPr>
              <a:t>I kept the distance between </a:t>
            </a:r>
            <a:r>
              <a:rPr lang="en-GB" sz="1800" b="1">
                <a:solidFill>
                  <a:schemeClr val="dk1"/>
                </a:solidFill>
                <a:latin typeface="Calibri"/>
                <a:ea typeface="Calibri"/>
                <a:cs typeface="Calibri"/>
                <a:sym typeface="Calibri"/>
              </a:rPr>
              <a:t>object</a:t>
            </a:r>
            <a:r>
              <a:rPr lang="en-GB" sz="1800">
                <a:solidFill>
                  <a:schemeClr val="dk1"/>
                </a:solidFill>
                <a:latin typeface="Calibri"/>
                <a:ea typeface="Calibri"/>
                <a:cs typeface="Calibri"/>
                <a:sym typeface="Calibri"/>
              </a:rPr>
              <a:t> and </a:t>
            </a:r>
            <a:r>
              <a:rPr lang="en-GB" sz="1800" b="1">
                <a:solidFill>
                  <a:schemeClr val="dk1"/>
                </a:solidFill>
                <a:latin typeface="Calibri"/>
                <a:ea typeface="Calibri"/>
                <a:cs typeface="Calibri"/>
                <a:sym typeface="Calibri"/>
              </a:rPr>
              <a:t>screen </a:t>
            </a:r>
            <a:r>
              <a:rPr lang="en-GB" sz="1800">
                <a:solidFill>
                  <a:schemeClr val="dk1"/>
                </a:solidFill>
                <a:latin typeface="Calibri"/>
                <a:ea typeface="Calibri"/>
                <a:cs typeface="Calibri"/>
                <a:sym typeface="Calibri"/>
              </a:rPr>
              <a:t>the same because … ________________________________</a:t>
            </a:r>
            <a:endParaRPr/>
          </a:p>
          <a:p>
            <a:pPr marL="0" marR="0" lvl="0" indent="0" algn="l" rtl="0">
              <a:spcBef>
                <a:spcPts val="600"/>
              </a:spcBef>
              <a:spcAft>
                <a:spcPts val="0"/>
              </a:spcAft>
              <a:buNone/>
            </a:pPr>
            <a:r>
              <a:rPr lang="en-GB" sz="1800">
                <a:solidFill>
                  <a:schemeClr val="dk1"/>
                </a:solidFill>
                <a:latin typeface="Calibri"/>
                <a:ea typeface="Calibri"/>
                <a:cs typeface="Calibri"/>
                <a:sym typeface="Calibri"/>
              </a:rPr>
              <a:t>________________________________</a:t>
            </a:r>
            <a:endParaRPr/>
          </a:p>
          <a:p>
            <a:pPr marL="0" marR="0" lvl="0" indent="0" algn="l" rtl="0">
              <a:spcBef>
                <a:spcPts val="600"/>
              </a:spcBef>
              <a:spcAft>
                <a:spcPts val="0"/>
              </a:spcAft>
              <a:buNone/>
            </a:pPr>
            <a:r>
              <a:rPr lang="en-GB" sz="1800">
                <a:solidFill>
                  <a:schemeClr val="dk1"/>
                </a:solidFill>
                <a:latin typeface="Calibri"/>
                <a:ea typeface="Calibri"/>
                <a:cs typeface="Calibri"/>
                <a:sym typeface="Calibri"/>
              </a:rPr>
              <a:t>I</a:t>
            </a:r>
            <a:r>
              <a:rPr lang="en-GB" sz="1400">
                <a:solidFill>
                  <a:schemeClr val="dk1"/>
                </a:solidFill>
                <a:latin typeface="Calibri"/>
                <a:ea typeface="Calibri"/>
                <a:cs typeface="Calibri"/>
                <a:sym typeface="Calibri"/>
              </a:rPr>
              <a:t> </a:t>
            </a:r>
            <a:r>
              <a:rPr lang="en-GB" sz="1800">
                <a:solidFill>
                  <a:schemeClr val="dk1"/>
                </a:solidFill>
                <a:latin typeface="Calibri"/>
                <a:ea typeface="Calibri"/>
                <a:cs typeface="Calibri"/>
                <a:sym typeface="Calibri"/>
              </a:rPr>
              <a:t>_________ get</a:t>
            </a:r>
            <a:r>
              <a:rPr lang="en-GB" sz="1400">
                <a:solidFill>
                  <a:schemeClr val="dk1"/>
                </a:solidFill>
                <a:latin typeface="Calibri"/>
                <a:ea typeface="Calibri"/>
                <a:cs typeface="Calibri"/>
                <a:sym typeface="Calibri"/>
              </a:rPr>
              <a:t> </a:t>
            </a:r>
            <a:r>
              <a:rPr lang="en-GB" sz="1800">
                <a:solidFill>
                  <a:schemeClr val="dk1"/>
                </a:solidFill>
                <a:latin typeface="Calibri"/>
                <a:ea typeface="Calibri"/>
                <a:cs typeface="Calibri"/>
                <a:sym typeface="Calibri"/>
              </a:rPr>
              <a:t>exactly</a:t>
            </a:r>
            <a:r>
              <a:rPr lang="en-GB" sz="1400">
                <a:solidFill>
                  <a:schemeClr val="dk1"/>
                </a:solidFill>
                <a:latin typeface="Calibri"/>
                <a:ea typeface="Calibri"/>
                <a:cs typeface="Calibri"/>
                <a:sym typeface="Calibri"/>
              </a:rPr>
              <a:t> </a:t>
            </a:r>
            <a:r>
              <a:rPr lang="en-GB" sz="1800">
                <a:solidFill>
                  <a:schemeClr val="dk1"/>
                </a:solidFill>
                <a:latin typeface="Calibri"/>
                <a:ea typeface="Calibri"/>
                <a:cs typeface="Calibri"/>
                <a:sym typeface="Calibri"/>
              </a:rPr>
              <a:t>the</a:t>
            </a:r>
            <a:r>
              <a:rPr lang="en-GB" sz="1400">
                <a:solidFill>
                  <a:schemeClr val="dk1"/>
                </a:solidFill>
                <a:latin typeface="Calibri"/>
                <a:ea typeface="Calibri"/>
                <a:cs typeface="Calibri"/>
                <a:sym typeface="Calibri"/>
              </a:rPr>
              <a:t> </a:t>
            </a:r>
            <a:r>
              <a:rPr lang="en-GB" sz="1800">
                <a:solidFill>
                  <a:schemeClr val="dk1"/>
                </a:solidFill>
                <a:latin typeface="Calibri"/>
                <a:ea typeface="Calibri"/>
                <a:cs typeface="Calibri"/>
                <a:sym typeface="Calibri"/>
              </a:rPr>
              <a:t>same</a:t>
            </a:r>
            <a:r>
              <a:rPr lang="en-GB" sz="1400">
                <a:solidFill>
                  <a:schemeClr val="dk1"/>
                </a:solidFill>
                <a:latin typeface="Calibri"/>
                <a:ea typeface="Calibri"/>
                <a:cs typeface="Calibri"/>
                <a:sym typeface="Calibri"/>
              </a:rPr>
              <a:t> </a:t>
            </a:r>
            <a:r>
              <a:rPr lang="en-GB" sz="1800">
                <a:solidFill>
                  <a:schemeClr val="dk1"/>
                </a:solidFill>
                <a:latin typeface="Calibri"/>
                <a:ea typeface="Calibri"/>
                <a:cs typeface="Calibri"/>
                <a:sym typeface="Calibri"/>
              </a:rPr>
              <a:t>results because… ________________________________</a:t>
            </a:r>
            <a:endParaRPr/>
          </a:p>
          <a:p>
            <a:pPr marL="0" marR="0" lvl="0" indent="0" algn="l" rtl="0">
              <a:spcBef>
                <a:spcPts val="600"/>
              </a:spcBef>
              <a:spcAft>
                <a:spcPts val="0"/>
              </a:spcAft>
              <a:buNone/>
            </a:pPr>
            <a:r>
              <a:rPr lang="en-GB" sz="1800">
                <a:solidFill>
                  <a:schemeClr val="dk1"/>
                </a:solidFill>
                <a:latin typeface="Calibri"/>
                <a:ea typeface="Calibri"/>
                <a:cs typeface="Calibri"/>
                <a:sym typeface="Calibri"/>
              </a:rPr>
              <a:t>________________________________</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7"/>
          <p:cNvSpPr txBox="1"/>
          <p:nvPr/>
        </p:nvSpPr>
        <p:spPr>
          <a:xfrm>
            <a:off x="6172200" y="1591799"/>
            <a:ext cx="5181600" cy="4532822"/>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rgbClr val="0070C0"/>
              </a:buClr>
              <a:buSzPts val="2000"/>
              <a:buFont typeface="Arial"/>
              <a:buChar char="•"/>
            </a:pPr>
            <a:r>
              <a:rPr lang="en-GB" sz="2000">
                <a:solidFill>
                  <a:srgbClr val="0070C0"/>
                </a:solidFill>
                <a:latin typeface="Calibri"/>
                <a:ea typeface="Calibri"/>
                <a:cs typeface="Calibri"/>
                <a:sym typeface="Calibri"/>
              </a:rPr>
              <a:t>The size of the object’s </a:t>
            </a:r>
            <a:r>
              <a:rPr lang="en-GB" sz="2000" b="1">
                <a:solidFill>
                  <a:srgbClr val="0070C0"/>
                </a:solidFill>
                <a:latin typeface="Calibri"/>
                <a:ea typeface="Calibri"/>
                <a:cs typeface="Calibri"/>
                <a:sym typeface="Calibri"/>
              </a:rPr>
              <a:t>shadow</a:t>
            </a:r>
            <a:r>
              <a:rPr lang="en-GB" sz="2000">
                <a:solidFill>
                  <a:srgbClr val="0070C0"/>
                </a:solidFill>
                <a:latin typeface="Calibri"/>
                <a:ea typeface="Calibri"/>
                <a:cs typeface="Calibri"/>
                <a:sym typeface="Calibri"/>
              </a:rPr>
              <a:t> </a:t>
            </a:r>
            <a:r>
              <a:rPr lang="en-GB" sz="2000" u="sng">
                <a:solidFill>
                  <a:srgbClr val="0070C0"/>
                </a:solidFill>
                <a:latin typeface="Calibri"/>
                <a:ea typeface="Calibri"/>
                <a:cs typeface="Calibri"/>
                <a:sym typeface="Calibri"/>
              </a:rPr>
              <a:t>in</a:t>
            </a:r>
            <a:r>
              <a:rPr lang="en-GB" sz="2000">
                <a:solidFill>
                  <a:srgbClr val="0070C0"/>
                </a:solidFill>
                <a:latin typeface="Calibri"/>
                <a:ea typeface="Calibri"/>
                <a:cs typeface="Calibri"/>
                <a:sym typeface="Calibri"/>
              </a:rPr>
              <a:t>creases as the distance between the </a:t>
            </a:r>
            <a:r>
              <a:rPr lang="en-GB" sz="2000" b="1">
                <a:solidFill>
                  <a:srgbClr val="0070C0"/>
                </a:solidFill>
                <a:latin typeface="Calibri"/>
                <a:ea typeface="Calibri"/>
                <a:cs typeface="Calibri"/>
                <a:sym typeface="Calibri"/>
              </a:rPr>
              <a:t>light source </a:t>
            </a:r>
            <a:r>
              <a:rPr lang="en-GB" sz="2000">
                <a:solidFill>
                  <a:srgbClr val="0070C0"/>
                </a:solidFill>
                <a:latin typeface="Calibri"/>
                <a:ea typeface="Calibri"/>
                <a:cs typeface="Calibri"/>
                <a:sym typeface="Calibri"/>
              </a:rPr>
              <a:t>and the </a:t>
            </a:r>
            <a:r>
              <a:rPr lang="en-GB" sz="2000" b="1">
                <a:solidFill>
                  <a:srgbClr val="0070C0"/>
                </a:solidFill>
                <a:latin typeface="Calibri"/>
                <a:ea typeface="Calibri"/>
                <a:cs typeface="Calibri"/>
                <a:sym typeface="Calibri"/>
              </a:rPr>
              <a:t>object</a:t>
            </a:r>
            <a:r>
              <a:rPr lang="en-GB" sz="2000">
                <a:solidFill>
                  <a:srgbClr val="0070C0"/>
                </a:solidFill>
                <a:latin typeface="Calibri"/>
                <a:ea typeface="Calibri"/>
                <a:cs typeface="Calibri"/>
                <a:sym typeface="Calibri"/>
              </a:rPr>
              <a:t> </a:t>
            </a:r>
            <a:r>
              <a:rPr lang="en-GB" sz="2000" u="sng">
                <a:solidFill>
                  <a:srgbClr val="0070C0"/>
                </a:solidFill>
                <a:latin typeface="Calibri"/>
                <a:ea typeface="Calibri"/>
                <a:cs typeface="Calibri"/>
                <a:sym typeface="Calibri"/>
              </a:rPr>
              <a:t>de</a:t>
            </a:r>
            <a:r>
              <a:rPr lang="en-GB" sz="2000">
                <a:solidFill>
                  <a:srgbClr val="0070C0"/>
                </a:solidFill>
                <a:latin typeface="Calibri"/>
                <a:ea typeface="Calibri"/>
                <a:cs typeface="Calibri"/>
                <a:sym typeface="Calibri"/>
              </a:rPr>
              <a:t>creases. This is because light </a:t>
            </a:r>
            <a:br>
              <a:rPr lang="en-GB" sz="2000">
                <a:solidFill>
                  <a:srgbClr val="0070C0"/>
                </a:solidFill>
                <a:latin typeface="Calibri"/>
                <a:ea typeface="Calibri"/>
                <a:cs typeface="Calibri"/>
                <a:sym typeface="Calibri"/>
              </a:rPr>
            </a:br>
            <a:r>
              <a:rPr lang="en-GB" sz="2000">
                <a:solidFill>
                  <a:srgbClr val="0070C0"/>
                </a:solidFill>
                <a:latin typeface="Calibri"/>
                <a:ea typeface="Calibri"/>
                <a:cs typeface="Calibri"/>
                <a:sym typeface="Calibri"/>
              </a:rPr>
              <a:t>travels in </a:t>
            </a:r>
            <a:r>
              <a:rPr lang="en-GB" sz="2000" b="1">
                <a:solidFill>
                  <a:srgbClr val="0070C0"/>
                </a:solidFill>
                <a:latin typeface="Calibri"/>
                <a:ea typeface="Calibri"/>
                <a:cs typeface="Calibri"/>
                <a:sym typeface="Calibri"/>
              </a:rPr>
              <a:t>straight lines</a:t>
            </a:r>
            <a:r>
              <a:rPr lang="en-GB" sz="2000">
                <a:solidFill>
                  <a:srgbClr val="0070C0"/>
                </a:solidFill>
                <a:latin typeface="Calibri"/>
                <a:ea typeface="Calibri"/>
                <a:cs typeface="Calibri"/>
                <a:sym typeface="Calibri"/>
              </a:rPr>
              <a:t>,</a:t>
            </a:r>
            <a:r>
              <a:rPr lang="en-GB" sz="2000" b="1">
                <a:solidFill>
                  <a:srgbClr val="0070C0"/>
                </a:solidFill>
                <a:latin typeface="Calibri"/>
                <a:ea typeface="Calibri"/>
                <a:cs typeface="Calibri"/>
                <a:sym typeface="Calibri"/>
              </a:rPr>
              <a:t> </a:t>
            </a:r>
            <a:br>
              <a:rPr lang="en-GB" sz="2000" b="1">
                <a:solidFill>
                  <a:srgbClr val="0070C0"/>
                </a:solidFill>
                <a:latin typeface="Calibri"/>
                <a:ea typeface="Calibri"/>
                <a:cs typeface="Calibri"/>
                <a:sym typeface="Calibri"/>
              </a:rPr>
            </a:br>
            <a:r>
              <a:rPr lang="en-GB" sz="2000">
                <a:solidFill>
                  <a:srgbClr val="0070C0"/>
                </a:solidFill>
                <a:latin typeface="Calibri"/>
                <a:ea typeface="Calibri"/>
                <a:cs typeface="Calibri"/>
                <a:sym typeface="Calibri"/>
              </a:rPr>
              <a:t>so objects closer to </a:t>
            </a:r>
            <a:br>
              <a:rPr lang="en-GB" sz="2000">
                <a:solidFill>
                  <a:srgbClr val="0070C0"/>
                </a:solidFill>
                <a:latin typeface="Calibri"/>
                <a:ea typeface="Calibri"/>
                <a:cs typeface="Calibri"/>
                <a:sym typeface="Calibri"/>
              </a:rPr>
            </a:br>
            <a:r>
              <a:rPr lang="en-GB" sz="2000">
                <a:solidFill>
                  <a:srgbClr val="0070C0"/>
                </a:solidFill>
                <a:latin typeface="Calibri"/>
                <a:ea typeface="Calibri"/>
                <a:cs typeface="Calibri"/>
                <a:sym typeface="Calibri"/>
              </a:rPr>
              <a:t>the light source block </a:t>
            </a:r>
            <a:br>
              <a:rPr lang="en-GB" sz="2000">
                <a:solidFill>
                  <a:srgbClr val="0070C0"/>
                </a:solidFill>
                <a:latin typeface="Calibri"/>
                <a:ea typeface="Calibri"/>
                <a:cs typeface="Calibri"/>
                <a:sym typeface="Calibri"/>
              </a:rPr>
            </a:br>
            <a:r>
              <a:rPr lang="en-GB" sz="2000">
                <a:solidFill>
                  <a:srgbClr val="0070C0"/>
                </a:solidFill>
                <a:latin typeface="Calibri"/>
                <a:ea typeface="Calibri"/>
                <a:cs typeface="Calibri"/>
                <a:sym typeface="Calibri"/>
              </a:rPr>
              <a:t>light travelling in a greater </a:t>
            </a:r>
            <a:br>
              <a:rPr lang="en-GB" sz="2000">
                <a:solidFill>
                  <a:srgbClr val="0070C0"/>
                </a:solidFill>
                <a:latin typeface="Calibri"/>
                <a:ea typeface="Calibri"/>
                <a:cs typeface="Calibri"/>
                <a:sym typeface="Calibri"/>
              </a:rPr>
            </a:br>
            <a:r>
              <a:rPr lang="en-GB" sz="2000">
                <a:solidFill>
                  <a:srgbClr val="0070C0"/>
                </a:solidFill>
                <a:latin typeface="Calibri"/>
                <a:ea typeface="Calibri"/>
                <a:cs typeface="Calibri"/>
                <a:sym typeface="Calibri"/>
              </a:rPr>
              <a:t>range of different directions. </a:t>
            </a:r>
            <a:endParaRPr/>
          </a:p>
          <a:p>
            <a:pPr marL="228600" marR="0" lvl="0" indent="-228600" algn="l" rtl="0">
              <a:lnSpc>
                <a:spcPct val="100000"/>
              </a:lnSpc>
              <a:spcBef>
                <a:spcPts val="300"/>
              </a:spcBef>
              <a:spcAft>
                <a:spcPts val="0"/>
              </a:spcAft>
              <a:buClr>
                <a:srgbClr val="0070C0"/>
              </a:buClr>
              <a:buSzPts val="2000"/>
              <a:buFont typeface="Arial"/>
              <a:buChar char="•"/>
            </a:pPr>
            <a:r>
              <a:rPr lang="en-GB" sz="2000">
                <a:solidFill>
                  <a:srgbClr val="0070C0"/>
                </a:solidFill>
                <a:latin typeface="Calibri"/>
                <a:ea typeface="Calibri"/>
                <a:cs typeface="Calibri"/>
                <a:sym typeface="Calibri"/>
              </a:rPr>
              <a:t>As a wide light source moves towards an object, the shadow’s edges become less sharp (as it actually consists of overlapping shadows due to different parts of the light source).</a:t>
            </a:r>
            <a:endParaRPr/>
          </a:p>
          <a:p>
            <a:pPr marL="228600" marR="0" lvl="0" indent="-228600" algn="l" rtl="0">
              <a:lnSpc>
                <a:spcPct val="100000"/>
              </a:lnSpc>
              <a:spcBef>
                <a:spcPts val="300"/>
              </a:spcBef>
              <a:spcAft>
                <a:spcPts val="0"/>
              </a:spcAft>
              <a:buClr>
                <a:srgbClr val="0070C0"/>
              </a:buClr>
              <a:buSzPts val="2000"/>
              <a:buFont typeface="Arial"/>
              <a:buChar char="•"/>
            </a:pPr>
            <a:r>
              <a:rPr lang="en-GB" sz="2000">
                <a:solidFill>
                  <a:srgbClr val="0070C0"/>
                </a:solidFill>
                <a:latin typeface="Calibri"/>
                <a:ea typeface="Calibri"/>
                <a:cs typeface="Calibri"/>
                <a:sym typeface="Calibri"/>
              </a:rPr>
              <a:t>We only change one </a:t>
            </a:r>
            <a:r>
              <a:rPr lang="en-GB" sz="2000" b="1">
                <a:solidFill>
                  <a:srgbClr val="0070C0"/>
                </a:solidFill>
                <a:latin typeface="Calibri"/>
                <a:ea typeface="Calibri"/>
                <a:cs typeface="Calibri"/>
                <a:sym typeface="Calibri"/>
              </a:rPr>
              <a:t>variable</a:t>
            </a:r>
            <a:r>
              <a:rPr lang="en-GB" sz="2000">
                <a:solidFill>
                  <a:srgbClr val="0070C0"/>
                </a:solidFill>
                <a:latin typeface="Calibri"/>
                <a:ea typeface="Calibri"/>
                <a:cs typeface="Calibri"/>
                <a:sym typeface="Calibri"/>
              </a:rPr>
              <a:t> in a </a:t>
            </a:r>
            <a:r>
              <a:rPr lang="en-GB" sz="2000" b="1">
                <a:solidFill>
                  <a:srgbClr val="0070C0"/>
                </a:solidFill>
                <a:latin typeface="Calibri"/>
                <a:ea typeface="Calibri"/>
                <a:cs typeface="Calibri"/>
                <a:sym typeface="Calibri"/>
              </a:rPr>
              <a:t>fair test</a:t>
            </a:r>
            <a:r>
              <a:rPr lang="en-GB" sz="2000">
                <a:solidFill>
                  <a:srgbClr val="0070C0"/>
                </a:solidFill>
                <a:latin typeface="Calibri"/>
                <a:ea typeface="Calibri"/>
                <a:cs typeface="Calibri"/>
                <a:sym typeface="Calibri"/>
              </a:rPr>
              <a:t>.</a:t>
            </a:r>
            <a:endParaRPr/>
          </a:p>
          <a:p>
            <a:pPr marL="228600" marR="0" lvl="0" indent="-228600" algn="l" rtl="0">
              <a:lnSpc>
                <a:spcPct val="100000"/>
              </a:lnSpc>
              <a:spcBef>
                <a:spcPts val="300"/>
              </a:spcBef>
              <a:spcAft>
                <a:spcPts val="0"/>
              </a:spcAft>
              <a:buClr>
                <a:srgbClr val="0070C0"/>
              </a:buClr>
              <a:buSzPts val="2000"/>
              <a:buFont typeface="Arial"/>
              <a:buChar char="•"/>
            </a:pPr>
            <a:r>
              <a:rPr lang="en-GB" sz="2000">
                <a:solidFill>
                  <a:srgbClr val="0070C0"/>
                </a:solidFill>
                <a:latin typeface="Calibri"/>
                <a:ea typeface="Calibri"/>
                <a:cs typeface="Calibri"/>
                <a:sym typeface="Calibri"/>
              </a:rPr>
              <a:t>It is tricky to measure with 100% accuracy.</a:t>
            </a:r>
            <a:endParaRPr/>
          </a:p>
          <a:p>
            <a:pPr marL="228600" marR="0" lvl="0" indent="-101600" algn="l" rtl="0">
              <a:lnSpc>
                <a:spcPct val="100000"/>
              </a:lnSpc>
              <a:spcBef>
                <a:spcPts val="800"/>
              </a:spcBef>
              <a:spcAft>
                <a:spcPts val="0"/>
              </a:spcAft>
              <a:buClr>
                <a:schemeClr val="dk1"/>
              </a:buClr>
              <a:buSzPts val="2000"/>
              <a:buFont typeface="Arial"/>
              <a:buNone/>
            </a:pPr>
            <a:endParaRPr sz="2000">
              <a:solidFill>
                <a:srgbClr val="0070C0"/>
              </a:solidFill>
              <a:latin typeface="Calibri"/>
              <a:ea typeface="Calibri"/>
              <a:cs typeface="Calibri"/>
              <a:sym typeface="Calibri"/>
            </a:endParaRPr>
          </a:p>
        </p:txBody>
      </p:sp>
      <p:sp>
        <p:nvSpPr>
          <p:cNvPr id="147" name="Google Shape;147;p7"/>
          <p:cNvSpPr txBox="1">
            <a:spLocks noGrp="1"/>
          </p:cNvSpPr>
          <p:nvPr>
            <p:ph type="sldNum" idx="12"/>
          </p:nvPr>
        </p:nvSpPr>
        <p:spPr>
          <a:xfrm>
            <a:off x="122300" y="6431455"/>
            <a:ext cx="52920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t>7</a:t>
            </a:fld>
            <a:endParaRPr/>
          </a:p>
        </p:txBody>
      </p:sp>
      <p:sp>
        <p:nvSpPr>
          <p:cNvPr id="148" name="Google Shape;148;p7"/>
          <p:cNvSpPr txBox="1">
            <a:spLocks noGrp="1"/>
          </p:cNvSpPr>
          <p:nvPr>
            <p:ph type="body" idx="1"/>
          </p:nvPr>
        </p:nvSpPr>
        <p:spPr>
          <a:xfrm>
            <a:off x="1498600" y="548991"/>
            <a:ext cx="10515484" cy="387672"/>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lt1"/>
              </a:buClr>
              <a:buSzPts val="2220"/>
              <a:buNone/>
            </a:pPr>
            <a:r>
              <a:rPr lang="en-GB" sz="2220"/>
              <a:t>What exactly did you observe and why? </a:t>
            </a:r>
            <a:endParaRPr/>
          </a:p>
        </p:txBody>
      </p:sp>
      <p:sp>
        <p:nvSpPr>
          <p:cNvPr id="149" name="Google Shape;149;p7"/>
          <p:cNvSpPr txBox="1"/>
          <p:nvPr/>
        </p:nvSpPr>
        <p:spPr>
          <a:xfrm>
            <a:off x="838201" y="1591799"/>
            <a:ext cx="5181600" cy="4532822"/>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Draw a </a:t>
            </a:r>
            <a:r>
              <a:rPr lang="en-GB" sz="2000" b="1">
                <a:solidFill>
                  <a:schemeClr val="dk1"/>
                </a:solidFill>
                <a:latin typeface="Calibri"/>
                <a:ea typeface="Calibri"/>
                <a:cs typeface="Calibri"/>
                <a:sym typeface="Calibri"/>
              </a:rPr>
              <a:t>line of best fit </a:t>
            </a:r>
            <a:r>
              <a:rPr lang="en-GB" sz="2000">
                <a:solidFill>
                  <a:schemeClr val="dk1"/>
                </a:solidFill>
                <a:latin typeface="Calibri"/>
                <a:ea typeface="Calibri"/>
                <a:cs typeface="Calibri"/>
                <a:sym typeface="Calibri"/>
              </a:rPr>
              <a:t>for your data and describe the pattern you see in your results. </a:t>
            </a:r>
            <a:endParaRPr/>
          </a:p>
          <a:p>
            <a:pPr marL="228600" marR="0" lvl="0" indent="-228600" algn="l" rtl="0">
              <a:lnSpc>
                <a:spcPct val="100000"/>
              </a:lnSpc>
              <a:spcBef>
                <a:spcPts val="30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Did you observe any other differences in the shadow?</a:t>
            </a:r>
            <a:endParaRPr/>
          </a:p>
          <a:p>
            <a:pPr marL="228600" marR="0" lvl="0" indent="-228600" algn="l" rtl="0">
              <a:lnSpc>
                <a:spcPct val="100000"/>
              </a:lnSpc>
              <a:spcBef>
                <a:spcPts val="30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Why do you need to keep the distance between the </a:t>
            </a:r>
            <a:r>
              <a:rPr lang="en-GB" sz="2000" b="1">
                <a:solidFill>
                  <a:schemeClr val="dk1"/>
                </a:solidFill>
                <a:latin typeface="Calibri"/>
                <a:ea typeface="Calibri"/>
                <a:cs typeface="Calibri"/>
                <a:sym typeface="Calibri"/>
              </a:rPr>
              <a:t>object</a:t>
            </a:r>
            <a:r>
              <a:rPr lang="en-GB" sz="2000">
                <a:solidFill>
                  <a:schemeClr val="dk1"/>
                </a:solidFill>
                <a:latin typeface="Calibri"/>
                <a:ea typeface="Calibri"/>
                <a:cs typeface="Calibri"/>
                <a:sym typeface="Calibri"/>
              </a:rPr>
              <a:t> and the </a:t>
            </a:r>
            <a:r>
              <a:rPr lang="en-GB" sz="2000" b="1">
                <a:solidFill>
                  <a:schemeClr val="dk1"/>
                </a:solidFill>
                <a:latin typeface="Calibri"/>
                <a:ea typeface="Calibri"/>
                <a:cs typeface="Calibri"/>
                <a:sym typeface="Calibri"/>
              </a:rPr>
              <a:t>screen</a:t>
            </a:r>
            <a:r>
              <a:rPr lang="en-GB" sz="2000">
                <a:solidFill>
                  <a:schemeClr val="dk1"/>
                </a:solidFill>
                <a:latin typeface="Calibri"/>
                <a:ea typeface="Calibri"/>
                <a:cs typeface="Calibri"/>
                <a:sym typeface="Calibri"/>
              </a:rPr>
              <a:t> the same?</a:t>
            </a:r>
            <a:endParaRPr/>
          </a:p>
          <a:p>
            <a:pPr marL="228600" marR="0" lvl="0" indent="-228600" algn="l" rtl="0">
              <a:lnSpc>
                <a:spcPct val="100000"/>
              </a:lnSpc>
              <a:spcBef>
                <a:spcPts val="30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Repeat some of your measurements (20, 40, 60, 80 cm) and see if you get the same results. If not, why not?</a:t>
            </a:r>
            <a:endParaRPr/>
          </a:p>
          <a:p>
            <a:pPr marL="228600" marR="0" lvl="0" indent="-228600" algn="l" rtl="0">
              <a:lnSpc>
                <a:spcPct val="100000"/>
              </a:lnSpc>
              <a:spcBef>
                <a:spcPts val="300"/>
              </a:spcBef>
              <a:spcAft>
                <a:spcPts val="0"/>
              </a:spcAft>
              <a:buClr>
                <a:srgbClr val="7030A0"/>
              </a:buClr>
              <a:buSzPts val="2000"/>
              <a:buFont typeface="Arial"/>
              <a:buChar char="•"/>
            </a:pPr>
            <a:r>
              <a:rPr lang="en-GB" sz="2000">
                <a:solidFill>
                  <a:srgbClr val="7030A0"/>
                </a:solidFill>
                <a:latin typeface="Calibri"/>
                <a:ea typeface="Calibri"/>
                <a:cs typeface="Calibri"/>
                <a:sym typeface="Calibri"/>
              </a:rPr>
              <a:t>If you want to, you could carry out a second related experiment, where you keep the distance between the light source and the object the same and move them closer to the screen. (You might find a tray helps with this.)</a:t>
            </a:r>
            <a:endParaRPr/>
          </a:p>
          <a:p>
            <a:pPr marL="228600" marR="0" lvl="0" indent="-101600" algn="l" rtl="0">
              <a:lnSpc>
                <a:spcPct val="100000"/>
              </a:lnSpc>
              <a:spcBef>
                <a:spcPts val="800"/>
              </a:spcBef>
              <a:spcAft>
                <a:spcPts val="0"/>
              </a:spcAft>
              <a:buClr>
                <a:schemeClr val="dk1"/>
              </a:buClr>
              <a:buSzPts val="2000"/>
              <a:buFont typeface="Arial"/>
              <a:buNone/>
            </a:pPr>
            <a:endParaRPr sz="2000">
              <a:solidFill>
                <a:srgbClr val="FF0000"/>
              </a:solidFill>
              <a:latin typeface="Calibri"/>
              <a:ea typeface="Calibri"/>
              <a:cs typeface="Calibri"/>
              <a:sym typeface="Calibri"/>
            </a:endParaRPr>
          </a:p>
        </p:txBody>
      </p:sp>
      <p:sp>
        <p:nvSpPr>
          <p:cNvPr id="150" name="Google Shape;150;p7"/>
          <p:cNvSpPr txBox="1"/>
          <p:nvPr/>
        </p:nvSpPr>
        <p:spPr>
          <a:xfrm>
            <a:off x="1468072" y="800778"/>
            <a:ext cx="708869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i="1">
                <a:solidFill>
                  <a:schemeClr val="lt1"/>
                </a:solidFill>
                <a:latin typeface="Calibri"/>
                <a:ea typeface="Calibri"/>
                <a:cs typeface="Calibri"/>
                <a:sym typeface="Calibri"/>
              </a:rPr>
              <a:t>(10 minutes)</a:t>
            </a:r>
            <a:endParaRPr/>
          </a:p>
        </p:txBody>
      </p:sp>
      <p:pic>
        <p:nvPicPr>
          <p:cNvPr id="151" name="Google Shape;151;p7" descr="A close up of a clock&#10;&#10;Description automatically generated"/>
          <p:cNvPicPr preferRelativeResize="0"/>
          <p:nvPr/>
        </p:nvPicPr>
        <p:blipFill rotWithShape="1">
          <a:blip r:embed="rId3">
            <a:alphaModFix/>
          </a:blip>
          <a:srcRect/>
          <a:stretch/>
        </p:blipFill>
        <p:spPr>
          <a:xfrm>
            <a:off x="199368" y="58854"/>
            <a:ext cx="1079500" cy="1079500"/>
          </a:xfrm>
          <a:prstGeom prst="rect">
            <a:avLst/>
          </a:prstGeom>
          <a:noFill/>
          <a:ln>
            <a:noFill/>
          </a:ln>
        </p:spPr>
      </p:pic>
      <p:sp>
        <p:nvSpPr>
          <p:cNvPr id="152" name="Google Shape;152;p7"/>
          <p:cNvSpPr txBox="1">
            <a:spLocks noGrp="1"/>
          </p:cNvSpPr>
          <p:nvPr>
            <p:ph type="title"/>
          </p:nvPr>
        </p:nvSpPr>
        <p:spPr>
          <a:xfrm>
            <a:off x="1498484" y="-147"/>
            <a:ext cx="10515600" cy="53213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Lato Black"/>
              <a:buNone/>
            </a:pPr>
            <a:r>
              <a:rPr lang="en-GB"/>
              <a:t>Think and talk about your findings…</a:t>
            </a:r>
            <a:endParaRPr/>
          </a:p>
        </p:txBody>
      </p:sp>
      <p:cxnSp>
        <p:nvCxnSpPr>
          <p:cNvPr id="153" name="Google Shape;153;p7"/>
          <p:cNvCxnSpPr/>
          <p:nvPr/>
        </p:nvCxnSpPr>
        <p:spPr>
          <a:xfrm>
            <a:off x="10861729" y="2524837"/>
            <a:ext cx="0" cy="1583081"/>
          </a:xfrm>
          <a:prstGeom prst="straightConnector1">
            <a:avLst/>
          </a:prstGeom>
          <a:noFill/>
          <a:ln w="12700" cap="flat" cmpd="sng">
            <a:solidFill>
              <a:schemeClr val="accent1"/>
            </a:solidFill>
            <a:prstDash val="solid"/>
            <a:miter lim="800000"/>
            <a:headEnd type="none" w="sm" len="sm"/>
            <a:tailEnd type="none" w="sm" len="sm"/>
          </a:ln>
        </p:spPr>
      </p:cxnSp>
      <p:grpSp>
        <p:nvGrpSpPr>
          <p:cNvPr id="154" name="Google Shape;154;p7"/>
          <p:cNvGrpSpPr/>
          <p:nvPr/>
        </p:nvGrpSpPr>
        <p:grpSpPr>
          <a:xfrm>
            <a:off x="8879009" y="2603938"/>
            <a:ext cx="2256833" cy="561871"/>
            <a:chOff x="8879009" y="3435215"/>
            <a:chExt cx="2256833" cy="561871"/>
          </a:xfrm>
        </p:grpSpPr>
        <p:sp>
          <p:nvSpPr>
            <p:cNvPr id="155" name="Google Shape;155;p7"/>
            <p:cNvSpPr/>
            <p:nvPr/>
          </p:nvSpPr>
          <p:spPr>
            <a:xfrm>
              <a:off x="10911023" y="3442189"/>
              <a:ext cx="110722" cy="431826"/>
            </a:xfrm>
            <a:prstGeom prst="ellipse">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56" name="Google Shape;156;p7"/>
            <p:cNvGrpSpPr/>
            <p:nvPr/>
          </p:nvGrpSpPr>
          <p:grpSpPr>
            <a:xfrm flipH="1">
              <a:off x="10179720" y="3454123"/>
              <a:ext cx="413669" cy="428736"/>
              <a:chOff x="11475720" y="1392555"/>
              <a:chExt cx="716526" cy="808951"/>
            </a:xfrm>
          </p:grpSpPr>
          <p:pic>
            <p:nvPicPr>
              <p:cNvPr id="157" name="Google Shape;157;p7"/>
              <p:cNvPicPr preferRelativeResize="0"/>
              <p:nvPr/>
            </p:nvPicPr>
            <p:blipFill rotWithShape="1">
              <a:blip r:embed="rId4">
                <a:alphaModFix/>
              </a:blip>
              <a:srcRect/>
              <a:stretch/>
            </p:blipFill>
            <p:spPr>
              <a:xfrm rot="5400000">
                <a:off x="11459137" y="1468397"/>
                <a:ext cx="780171" cy="686047"/>
              </a:xfrm>
              <a:prstGeom prst="rect">
                <a:avLst/>
              </a:prstGeom>
              <a:noFill/>
              <a:ln>
                <a:noFill/>
              </a:ln>
            </p:spPr>
          </p:pic>
          <p:sp>
            <p:nvSpPr>
              <p:cNvPr id="158" name="Google Shape;158;p7"/>
              <p:cNvSpPr/>
              <p:nvPr/>
            </p:nvSpPr>
            <p:spPr>
              <a:xfrm>
                <a:off x="11475720" y="1392555"/>
                <a:ext cx="209550" cy="630555"/>
              </a:xfrm>
              <a:custGeom>
                <a:avLst/>
                <a:gdLst/>
                <a:ahLst/>
                <a:cxnLst/>
                <a:rect l="l" t="t" r="r" b="b"/>
                <a:pathLst>
                  <a:path w="209550" h="630555" extrusionOk="0">
                    <a:moveTo>
                      <a:pt x="160020" y="630555"/>
                    </a:moveTo>
                    <a:cubicBezTo>
                      <a:pt x="119062" y="581977"/>
                      <a:pt x="97472" y="567055"/>
                      <a:pt x="78105" y="533400"/>
                    </a:cubicBezTo>
                    <a:cubicBezTo>
                      <a:pt x="58738" y="499745"/>
                      <a:pt x="49848" y="459105"/>
                      <a:pt x="43815" y="428625"/>
                    </a:cubicBezTo>
                    <a:cubicBezTo>
                      <a:pt x="37783" y="398145"/>
                      <a:pt x="38100" y="381952"/>
                      <a:pt x="41910" y="350520"/>
                    </a:cubicBezTo>
                    <a:cubicBezTo>
                      <a:pt x="45720" y="319088"/>
                      <a:pt x="53975" y="265430"/>
                      <a:pt x="66675" y="240030"/>
                    </a:cubicBezTo>
                    <a:lnTo>
                      <a:pt x="104775" y="163830"/>
                    </a:lnTo>
                    <a:cubicBezTo>
                      <a:pt x="119063" y="142875"/>
                      <a:pt x="133350" y="131445"/>
                      <a:pt x="152400" y="114300"/>
                    </a:cubicBezTo>
                    <a:lnTo>
                      <a:pt x="209550" y="62865"/>
                    </a:lnTo>
                    <a:lnTo>
                      <a:pt x="1905" y="0"/>
                    </a:lnTo>
                    <a:lnTo>
                      <a:pt x="0" y="619125"/>
                    </a:lnTo>
                    <a:lnTo>
                      <a:pt x="160020" y="63055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cxnSp>
          <p:nvCxnSpPr>
            <p:cNvPr id="159" name="Google Shape;159;p7"/>
            <p:cNvCxnSpPr/>
            <p:nvPr/>
          </p:nvCxnSpPr>
          <p:spPr>
            <a:xfrm rot="10800000" flipH="1">
              <a:off x="9084607" y="3442189"/>
              <a:ext cx="1891215" cy="98130"/>
            </a:xfrm>
            <a:prstGeom prst="straightConnector1">
              <a:avLst/>
            </a:prstGeom>
            <a:noFill/>
            <a:ln w="9525" cap="flat" cmpd="sng">
              <a:solidFill>
                <a:srgbClr val="C55A11"/>
              </a:solidFill>
              <a:prstDash val="solid"/>
              <a:miter lim="800000"/>
              <a:headEnd type="none" w="sm" len="sm"/>
              <a:tailEnd type="stealth" w="med" len="med"/>
            </a:ln>
          </p:spPr>
        </p:cxnSp>
        <p:cxnSp>
          <p:nvCxnSpPr>
            <p:cNvPr id="160" name="Google Shape;160;p7"/>
            <p:cNvCxnSpPr/>
            <p:nvPr/>
          </p:nvCxnSpPr>
          <p:spPr>
            <a:xfrm>
              <a:off x="9084607" y="3759534"/>
              <a:ext cx="1898834" cy="114481"/>
            </a:xfrm>
            <a:prstGeom prst="straightConnector1">
              <a:avLst/>
            </a:prstGeom>
            <a:noFill/>
            <a:ln w="9525" cap="flat" cmpd="sng">
              <a:solidFill>
                <a:srgbClr val="C55A11"/>
              </a:solidFill>
              <a:prstDash val="solid"/>
              <a:miter lim="800000"/>
              <a:headEnd type="none" w="sm" len="sm"/>
              <a:tailEnd type="stealth" w="med" len="med"/>
            </a:ln>
          </p:spPr>
        </p:cxnSp>
        <p:pic>
          <p:nvPicPr>
            <p:cNvPr id="161" name="Google Shape;161;p7"/>
            <p:cNvPicPr preferRelativeResize="0"/>
            <p:nvPr/>
          </p:nvPicPr>
          <p:blipFill rotWithShape="1">
            <a:blip r:embed="rId5">
              <a:alphaModFix/>
            </a:blip>
            <a:srcRect/>
            <a:stretch/>
          </p:blipFill>
          <p:spPr>
            <a:xfrm>
              <a:off x="8879009" y="3435215"/>
              <a:ext cx="443563" cy="523411"/>
            </a:xfrm>
            <a:prstGeom prst="rect">
              <a:avLst/>
            </a:prstGeom>
            <a:noFill/>
            <a:ln>
              <a:noFill/>
            </a:ln>
          </p:spPr>
        </p:pic>
        <p:cxnSp>
          <p:nvCxnSpPr>
            <p:cNvPr id="162" name="Google Shape;162;p7"/>
            <p:cNvCxnSpPr/>
            <p:nvPr/>
          </p:nvCxnSpPr>
          <p:spPr>
            <a:xfrm>
              <a:off x="9102668" y="3997086"/>
              <a:ext cx="1549516" cy="0"/>
            </a:xfrm>
            <a:prstGeom prst="straightConnector1">
              <a:avLst/>
            </a:prstGeom>
            <a:noFill/>
            <a:ln w="28575" cap="flat" cmpd="sng">
              <a:solidFill>
                <a:srgbClr val="00B050"/>
              </a:solidFill>
              <a:prstDash val="solid"/>
              <a:miter lim="800000"/>
              <a:headEnd type="stealth" w="med" len="med"/>
              <a:tailEnd type="stealth" w="med" len="med"/>
            </a:ln>
          </p:spPr>
        </p:cxnSp>
        <p:cxnSp>
          <p:nvCxnSpPr>
            <p:cNvPr id="163" name="Google Shape;163;p7"/>
            <p:cNvCxnSpPr/>
            <p:nvPr/>
          </p:nvCxnSpPr>
          <p:spPr>
            <a:xfrm rot="10800000">
              <a:off x="11135842" y="3451424"/>
              <a:ext cx="0" cy="411728"/>
            </a:xfrm>
            <a:prstGeom prst="straightConnector1">
              <a:avLst/>
            </a:prstGeom>
            <a:noFill/>
            <a:ln w="28575" cap="flat" cmpd="sng">
              <a:solidFill>
                <a:srgbClr val="00B050"/>
              </a:solidFill>
              <a:prstDash val="solid"/>
              <a:miter lim="800000"/>
              <a:headEnd type="stealth" w="med" len="med"/>
              <a:tailEnd type="stealth" w="med" len="med"/>
            </a:ln>
          </p:spPr>
        </p:cxnSp>
      </p:grpSp>
      <p:grpSp>
        <p:nvGrpSpPr>
          <p:cNvPr id="164" name="Google Shape;164;p7"/>
          <p:cNvGrpSpPr/>
          <p:nvPr/>
        </p:nvGrpSpPr>
        <p:grpSpPr>
          <a:xfrm>
            <a:off x="9812151" y="3252099"/>
            <a:ext cx="1323691" cy="726234"/>
            <a:chOff x="9812151" y="2448537"/>
            <a:chExt cx="1323691" cy="726234"/>
          </a:xfrm>
        </p:grpSpPr>
        <p:grpSp>
          <p:nvGrpSpPr>
            <p:cNvPr id="165" name="Google Shape;165;p7"/>
            <p:cNvGrpSpPr/>
            <p:nvPr/>
          </p:nvGrpSpPr>
          <p:grpSpPr>
            <a:xfrm flipH="1">
              <a:off x="10175505" y="2591764"/>
              <a:ext cx="413669" cy="428736"/>
              <a:chOff x="11475720" y="1392555"/>
              <a:chExt cx="716526" cy="808951"/>
            </a:xfrm>
          </p:grpSpPr>
          <p:pic>
            <p:nvPicPr>
              <p:cNvPr id="166" name="Google Shape;166;p7"/>
              <p:cNvPicPr preferRelativeResize="0"/>
              <p:nvPr/>
            </p:nvPicPr>
            <p:blipFill rotWithShape="1">
              <a:blip r:embed="rId4">
                <a:alphaModFix/>
              </a:blip>
              <a:srcRect/>
              <a:stretch/>
            </p:blipFill>
            <p:spPr>
              <a:xfrm rot="5400000">
                <a:off x="11459137" y="1468397"/>
                <a:ext cx="780171" cy="686047"/>
              </a:xfrm>
              <a:prstGeom prst="rect">
                <a:avLst/>
              </a:prstGeom>
              <a:noFill/>
              <a:ln>
                <a:noFill/>
              </a:ln>
            </p:spPr>
          </p:pic>
          <p:sp>
            <p:nvSpPr>
              <p:cNvPr id="167" name="Google Shape;167;p7"/>
              <p:cNvSpPr/>
              <p:nvPr/>
            </p:nvSpPr>
            <p:spPr>
              <a:xfrm>
                <a:off x="11475720" y="1392555"/>
                <a:ext cx="209550" cy="630555"/>
              </a:xfrm>
              <a:custGeom>
                <a:avLst/>
                <a:gdLst/>
                <a:ahLst/>
                <a:cxnLst/>
                <a:rect l="l" t="t" r="r" b="b"/>
                <a:pathLst>
                  <a:path w="209550" h="630555" extrusionOk="0">
                    <a:moveTo>
                      <a:pt x="160020" y="630555"/>
                    </a:moveTo>
                    <a:cubicBezTo>
                      <a:pt x="119062" y="581977"/>
                      <a:pt x="97472" y="567055"/>
                      <a:pt x="78105" y="533400"/>
                    </a:cubicBezTo>
                    <a:cubicBezTo>
                      <a:pt x="58738" y="499745"/>
                      <a:pt x="49848" y="459105"/>
                      <a:pt x="43815" y="428625"/>
                    </a:cubicBezTo>
                    <a:cubicBezTo>
                      <a:pt x="37783" y="398145"/>
                      <a:pt x="38100" y="381952"/>
                      <a:pt x="41910" y="350520"/>
                    </a:cubicBezTo>
                    <a:cubicBezTo>
                      <a:pt x="45720" y="319088"/>
                      <a:pt x="53975" y="265430"/>
                      <a:pt x="66675" y="240030"/>
                    </a:cubicBezTo>
                    <a:lnTo>
                      <a:pt x="104775" y="163830"/>
                    </a:lnTo>
                    <a:cubicBezTo>
                      <a:pt x="119063" y="142875"/>
                      <a:pt x="133350" y="131445"/>
                      <a:pt x="152400" y="114300"/>
                    </a:cubicBezTo>
                    <a:lnTo>
                      <a:pt x="209550" y="62865"/>
                    </a:lnTo>
                    <a:lnTo>
                      <a:pt x="1905" y="0"/>
                    </a:lnTo>
                    <a:lnTo>
                      <a:pt x="0" y="619125"/>
                    </a:lnTo>
                    <a:lnTo>
                      <a:pt x="160020" y="63055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68" name="Google Shape;168;p7"/>
            <p:cNvSpPr/>
            <p:nvPr/>
          </p:nvSpPr>
          <p:spPr>
            <a:xfrm>
              <a:off x="10903610" y="2448537"/>
              <a:ext cx="139848" cy="721311"/>
            </a:xfrm>
            <a:prstGeom prst="ellipse">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69" name="Google Shape;169;p7"/>
            <p:cNvCxnSpPr/>
            <p:nvPr/>
          </p:nvCxnSpPr>
          <p:spPr>
            <a:xfrm rot="10800000" flipH="1">
              <a:off x="10023774" y="2448537"/>
              <a:ext cx="952048" cy="246173"/>
            </a:xfrm>
            <a:prstGeom prst="straightConnector1">
              <a:avLst/>
            </a:prstGeom>
            <a:noFill/>
            <a:ln w="9525" cap="flat" cmpd="sng">
              <a:solidFill>
                <a:srgbClr val="C55A11"/>
              </a:solidFill>
              <a:prstDash val="solid"/>
              <a:miter lim="800000"/>
              <a:headEnd type="none" w="sm" len="sm"/>
              <a:tailEnd type="stealth" w="med" len="med"/>
            </a:ln>
          </p:spPr>
        </p:cxnSp>
        <p:cxnSp>
          <p:nvCxnSpPr>
            <p:cNvPr id="170" name="Google Shape;170;p7"/>
            <p:cNvCxnSpPr/>
            <p:nvPr/>
          </p:nvCxnSpPr>
          <p:spPr>
            <a:xfrm>
              <a:off x="10023774" y="2870200"/>
              <a:ext cx="952048" cy="304571"/>
            </a:xfrm>
            <a:prstGeom prst="straightConnector1">
              <a:avLst/>
            </a:prstGeom>
            <a:noFill/>
            <a:ln w="9525" cap="flat" cmpd="sng">
              <a:solidFill>
                <a:srgbClr val="C55A11"/>
              </a:solidFill>
              <a:prstDash val="solid"/>
              <a:miter lim="800000"/>
              <a:headEnd type="none" w="sm" len="sm"/>
              <a:tailEnd type="stealth" w="med" len="med"/>
            </a:ln>
          </p:spPr>
        </p:cxnSp>
        <p:pic>
          <p:nvPicPr>
            <p:cNvPr id="171" name="Google Shape;171;p7"/>
            <p:cNvPicPr preferRelativeResize="0"/>
            <p:nvPr/>
          </p:nvPicPr>
          <p:blipFill rotWithShape="1">
            <a:blip r:embed="rId5">
              <a:alphaModFix/>
            </a:blip>
            <a:srcRect/>
            <a:stretch/>
          </p:blipFill>
          <p:spPr>
            <a:xfrm>
              <a:off x="9812151" y="2586456"/>
              <a:ext cx="443563" cy="523411"/>
            </a:xfrm>
            <a:prstGeom prst="rect">
              <a:avLst/>
            </a:prstGeom>
            <a:noFill/>
            <a:ln>
              <a:noFill/>
            </a:ln>
          </p:spPr>
        </p:pic>
        <p:cxnSp>
          <p:nvCxnSpPr>
            <p:cNvPr id="172" name="Google Shape;172;p7"/>
            <p:cNvCxnSpPr/>
            <p:nvPr/>
          </p:nvCxnSpPr>
          <p:spPr>
            <a:xfrm>
              <a:off x="10023774" y="3160612"/>
              <a:ext cx="377526" cy="9236"/>
            </a:xfrm>
            <a:prstGeom prst="straightConnector1">
              <a:avLst/>
            </a:prstGeom>
            <a:noFill/>
            <a:ln w="28575" cap="flat" cmpd="sng">
              <a:solidFill>
                <a:srgbClr val="FF0000"/>
              </a:solidFill>
              <a:prstDash val="solid"/>
              <a:miter lim="800000"/>
              <a:headEnd type="stealth" w="med" len="med"/>
              <a:tailEnd type="stealth" w="med" len="med"/>
            </a:ln>
          </p:spPr>
        </p:cxnSp>
        <p:cxnSp>
          <p:nvCxnSpPr>
            <p:cNvPr id="173" name="Google Shape;173;p7"/>
            <p:cNvCxnSpPr/>
            <p:nvPr/>
          </p:nvCxnSpPr>
          <p:spPr>
            <a:xfrm rot="10800000" flipH="1">
              <a:off x="11128429" y="2448537"/>
              <a:ext cx="7413" cy="721312"/>
            </a:xfrm>
            <a:prstGeom prst="straightConnector1">
              <a:avLst/>
            </a:prstGeom>
            <a:noFill/>
            <a:ln w="28575" cap="flat" cmpd="sng">
              <a:solidFill>
                <a:srgbClr val="FF0000"/>
              </a:solidFill>
              <a:prstDash val="solid"/>
              <a:miter lim="800000"/>
              <a:headEnd type="stealth" w="med" len="med"/>
              <a:tailEnd type="stealth"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8"/>
          <p:cNvSpPr txBox="1">
            <a:spLocks noGrp="1"/>
          </p:cNvSpPr>
          <p:nvPr>
            <p:ph type="title"/>
          </p:nvPr>
        </p:nvSpPr>
        <p:spPr>
          <a:xfrm>
            <a:off x="1498484" y="-147"/>
            <a:ext cx="10515600" cy="53213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Lato Black"/>
              <a:buNone/>
            </a:pPr>
            <a:r>
              <a:rPr lang="en-GB"/>
              <a:t>Find out more…</a:t>
            </a:r>
            <a:endParaRPr/>
          </a:p>
        </p:txBody>
      </p:sp>
      <p:sp>
        <p:nvSpPr>
          <p:cNvPr id="179" name="Google Shape;179;p8"/>
          <p:cNvSpPr txBox="1">
            <a:spLocks noGrp="1"/>
          </p:cNvSpPr>
          <p:nvPr>
            <p:ph type="sldNum" idx="12"/>
          </p:nvPr>
        </p:nvSpPr>
        <p:spPr>
          <a:xfrm>
            <a:off x="122300" y="6431455"/>
            <a:ext cx="52920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t>8</a:t>
            </a:fld>
            <a:endParaRPr/>
          </a:p>
        </p:txBody>
      </p:sp>
      <p:sp>
        <p:nvSpPr>
          <p:cNvPr id="180" name="Google Shape;180;p8"/>
          <p:cNvSpPr txBox="1">
            <a:spLocks noGrp="1"/>
          </p:cNvSpPr>
          <p:nvPr>
            <p:ph type="body" idx="1"/>
          </p:nvPr>
        </p:nvSpPr>
        <p:spPr>
          <a:xfrm>
            <a:off x="1498600" y="548991"/>
            <a:ext cx="10515484" cy="387672"/>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lt1"/>
              </a:buClr>
              <a:buSzPts val="2220"/>
              <a:buNone/>
            </a:pPr>
            <a:r>
              <a:rPr lang="en-GB" sz="2220"/>
              <a:t>Explore more about shadows and how they are used</a:t>
            </a:r>
            <a:endParaRPr/>
          </a:p>
        </p:txBody>
      </p:sp>
      <p:sp>
        <p:nvSpPr>
          <p:cNvPr id="181" name="Google Shape;181;p8"/>
          <p:cNvSpPr txBox="1"/>
          <p:nvPr/>
        </p:nvSpPr>
        <p:spPr>
          <a:xfrm>
            <a:off x="838201" y="1591799"/>
            <a:ext cx="5181600" cy="4532822"/>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Watch this clip of the 2013 Britain’s Got Talent winner ‘Attraction’. Think or talk about how you would explain to one of the judges how, in the last scene, two dancers of about the same height can appear as a small girl and her much larger mother. </a:t>
            </a:r>
            <a:r>
              <a:rPr lang="en-GB" sz="1800" i="1" u="sng">
                <a:solidFill>
                  <a:schemeClr val="dk1"/>
                </a:solidFill>
                <a:latin typeface="Calibri"/>
                <a:ea typeface="Calibri"/>
                <a:cs typeface="Calibri"/>
                <a:sym typeface="Calibri"/>
                <a:hlinkClick r:id="rId3"/>
              </a:rPr>
              <a:t>www.youtube.com/watch?v=a4Fv98jttYA&amp;t=1s</a:t>
            </a:r>
            <a:r>
              <a:rPr lang="en-GB" sz="1800" i="1">
                <a:solidFill>
                  <a:schemeClr val="dk1"/>
                </a:solidFill>
                <a:latin typeface="Calibri"/>
                <a:ea typeface="Calibri"/>
                <a:cs typeface="Calibri"/>
                <a:sym typeface="Calibri"/>
              </a:rPr>
              <a:t> </a:t>
            </a:r>
            <a:r>
              <a:rPr lang="en-GB" sz="1800">
                <a:solidFill>
                  <a:schemeClr val="dk1"/>
                </a:solidFill>
                <a:latin typeface="Calibri"/>
                <a:ea typeface="Calibri"/>
                <a:cs typeface="Calibri"/>
                <a:sym typeface="Calibri"/>
              </a:rPr>
              <a:t> </a:t>
            </a:r>
            <a:endParaRPr/>
          </a:p>
          <a:p>
            <a:pPr marL="0" marR="0" lvl="0" indent="0" algn="l" rtl="0">
              <a:lnSpc>
                <a:spcPct val="90000"/>
              </a:lnSpc>
              <a:spcBef>
                <a:spcPts val="1000"/>
              </a:spcBef>
              <a:spcAft>
                <a:spcPts val="0"/>
              </a:spcAft>
              <a:buClr>
                <a:schemeClr val="dk1"/>
              </a:buClr>
              <a:buSzPts val="2000"/>
              <a:buFont typeface="Arial"/>
              <a:buNone/>
            </a:pPr>
            <a:endParaRPr sz="2000" i="1">
              <a:solidFill>
                <a:srgbClr val="FF0000"/>
              </a:solidFill>
              <a:latin typeface="Calibri"/>
              <a:ea typeface="Calibri"/>
              <a:cs typeface="Calibri"/>
              <a:sym typeface="Calibri"/>
            </a:endParaRPr>
          </a:p>
        </p:txBody>
      </p:sp>
      <p:sp>
        <p:nvSpPr>
          <p:cNvPr id="182" name="Google Shape;182;p8"/>
          <p:cNvSpPr txBox="1"/>
          <p:nvPr/>
        </p:nvSpPr>
        <p:spPr>
          <a:xfrm>
            <a:off x="6172201" y="1591799"/>
            <a:ext cx="5181600" cy="4532822"/>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Watch this clip about making hand shadows and how shadows are used.</a:t>
            </a:r>
            <a:endParaRPr/>
          </a:p>
          <a:p>
            <a:pPr marL="0" marR="0" lvl="0" indent="0" algn="l" rtl="0">
              <a:lnSpc>
                <a:spcPct val="100000"/>
              </a:lnSpc>
              <a:spcBef>
                <a:spcPts val="0"/>
              </a:spcBef>
              <a:spcAft>
                <a:spcPts val="0"/>
              </a:spcAft>
              <a:buClr>
                <a:schemeClr val="dk1"/>
              </a:buClr>
              <a:buSzPts val="1800"/>
              <a:buFont typeface="Arial"/>
              <a:buNone/>
            </a:pPr>
            <a:r>
              <a:rPr lang="en-GB" sz="1800" i="1" u="sng">
                <a:solidFill>
                  <a:schemeClr val="dk1"/>
                </a:solidFill>
                <a:latin typeface="Calibri"/>
                <a:ea typeface="Calibri"/>
                <a:cs typeface="Calibri"/>
                <a:sym typeface="Calibri"/>
                <a:hlinkClick r:id="rId4"/>
              </a:rPr>
              <a:t>www.youtube.com/watch?v=ss9FAdhX4mI</a:t>
            </a:r>
            <a:r>
              <a:rPr lang="en-GB" sz="1800">
                <a:solidFill>
                  <a:schemeClr val="dk1"/>
                </a:solidFill>
                <a:latin typeface="Calibri"/>
                <a:ea typeface="Calibri"/>
                <a:cs typeface="Calibri"/>
                <a:sym typeface="Calibri"/>
              </a:rPr>
              <a:t> </a:t>
            </a:r>
            <a:endParaRPr/>
          </a:p>
          <a:p>
            <a:pPr marL="228600" marR="0" lvl="0" indent="-228600" algn="l" rtl="0">
              <a:lnSpc>
                <a:spcPct val="100000"/>
              </a:lnSpc>
              <a:spcBef>
                <a:spcPts val="100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Watch this BBC clip about </a:t>
            </a:r>
            <a:br>
              <a:rPr lang="en-GB" sz="2000">
                <a:solidFill>
                  <a:schemeClr val="dk1"/>
                </a:solidFill>
                <a:latin typeface="Calibri"/>
                <a:ea typeface="Calibri"/>
                <a:cs typeface="Calibri"/>
                <a:sym typeface="Calibri"/>
              </a:rPr>
            </a:br>
            <a:r>
              <a:rPr lang="en-GB" sz="2000">
                <a:solidFill>
                  <a:schemeClr val="dk1"/>
                </a:solidFill>
                <a:latin typeface="Calibri"/>
                <a:ea typeface="Calibri"/>
                <a:cs typeface="Calibri"/>
                <a:sym typeface="Calibri"/>
              </a:rPr>
              <a:t>shadow puppets.</a:t>
            </a:r>
            <a:endParaRPr/>
          </a:p>
          <a:p>
            <a:pPr marL="0" marR="0" lvl="0" indent="0" algn="l" rtl="0">
              <a:lnSpc>
                <a:spcPct val="100000"/>
              </a:lnSpc>
              <a:spcBef>
                <a:spcPts val="0"/>
              </a:spcBef>
              <a:spcAft>
                <a:spcPts val="0"/>
              </a:spcAft>
              <a:buClr>
                <a:schemeClr val="dk1"/>
              </a:buClr>
              <a:buSzPts val="1800"/>
              <a:buFont typeface="Arial"/>
              <a:buNone/>
            </a:pPr>
            <a:r>
              <a:rPr lang="en-GB" sz="1800" i="1" u="sng">
                <a:solidFill>
                  <a:schemeClr val="dk1"/>
                </a:solidFill>
                <a:latin typeface="Calibri"/>
                <a:ea typeface="Calibri"/>
                <a:cs typeface="Calibri"/>
                <a:sym typeface="Calibri"/>
                <a:hlinkClick r:id="rId5"/>
              </a:rPr>
              <a:t>www.bbc.co.uk/bitesize/clips/z87jmp3</a:t>
            </a:r>
            <a:r>
              <a:rPr lang="en-GB"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228600" marR="0" lvl="0" indent="-228600" algn="l" rtl="0">
              <a:lnSpc>
                <a:spcPct val="100000"/>
              </a:lnSpc>
              <a:spcBef>
                <a:spcPts val="100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You may like to try making a </a:t>
            </a:r>
            <a:br>
              <a:rPr lang="en-GB" sz="2000">
                <a:solidFill>
                  <a:schemeClr val="dk1"/>
                </a:solidFill>
                <a:latin typeface="Calibri"/>
                <a:ea typeface="Calibri"/>
                <a:cs typeface="Calibri"/>
                <a:sym typeface="Calibri"/>
              </a:rPr>
            </a:br>
            <a:r>
              <a:rPr lang="en-GB" sz="2000">
                <a:solidFill>
                  <a:schemeClr val="dk1"/>
                </a:solidFill>
                <a:latin typeface="Calibri"/>
                <a:ea typeface="Calibri"/>
                <a:cs typeface="Calibri"/>
                <a:sym typeface="Calibri"/>
              </a:rPr>
              <a:t>shadow puppet theatre using a </a:t>
            </a:r>
            <a:br>
              <a:rPr lang="en-GB" sz="2000">
                <a:solidFill>
                  <a:schemeClr val="dk1"/>
                </a:solidFill>
                <a:latin typeface="Calibri"/>
                <a:ea typeface="Calibri"/>
                <a:cs typeface="Calibri"/>
                <a:sym typeface="Calibri"/>
              </a:rPr>
            </a:br>
            <a:r>
              <a:rPr lang="en-GB" sz="2000">
                <a:solidFill>
                  <a:schemeClr val="dk1"/>
                </a:solidFill>
                <a:latin typeface="Calibri"/>
                <a:ea typeface="Calibri"/>
                <a:cs typeface="Calibri"/>
                <a:sym typeface="Calibri"/>
              </a:rPr>
              <a:t>cardboard box, greaseproof paper, a lamp and some simple characters cut out of card. </a:t>
            </a:r>
            <a:br>
              <a:rPr lang="en-GB" sz="2000">
                <a:solidFill>
                  <a:schemeClr val="dk1"/>
                </a:solidFill>
                <a:latin typeface="Calibri"/>
                <a:ea typeface="Calibri"/>
                <a:cs typeface="Calibri"/>
                <a:sym typeface="Calibri"/>
              </a:rPr>
            </a:br>
            <a:r>
              <a:rPr lang="en-GB" sz="1800" i="1">
                <a:solidFill>
                  <a:srgbClr val="FF0000"/>
                </a:solidFill>
                <a:latin typeface="Calibri"/>
                <a:ea typeface="Calibri"/>
                <a:cs typeface="Calibri"/>
                <a:sym typeface="Calibri"/>
              </a:rPr>
              <a:t>Ask a responsible adult to help cut out the hole for the translucent screen for shadows to be cast onto.</a:t>
            </a:r>
            <a:endParaRPr/>
          </a:p>
          <a:p>
            <a:pPr marL="0" marR="0" lvl="0" indent="0" algn="l" rtl="0">
              <a:lnSpc>
                <a:spcPct val="100000"/>
              </a:lnSpc>
              <a:spcBef>
                <a:spcPts val="0"/>
              </a:spcBef>
              <a:spcAft>
                <a:spcPts val="0"/>
              </a:spcAft>
              <a:buClr>
                <a:schemeClr val="dk1"/>
              </a:buClr>
              <a:buSzPts val="1800"/>
              <a:buFont typeface="Arial"/>
              <a:buNone/>
            </a:pPr>
            <a:r>
              <a:rPr lang="en-GB" sz="1800" i="1" u="sng">
                <a:solidFill>
                  <a:schemeClr val="dk1"/>
                </a:solidFill>
                <a:latin typeface="Calibri"/>
                <a:ea typeface="Calibri"/>
                <a:cs typeface="Calibri"/>
                <a:sym typeface="Calibri"/>
                <a:hlinkClick r:id="rId6"/>
              </a:rPr>
              <a:t>www.carlemuseum.org/blogs/making-art/copy-paper-box-shadow-puppet-theater</a:t>
            </a:r>
            <a:r>
              <a:rPr lang="en-GB" sz="1800" i="1">
                <a:solidFill>
                  <a:schemeClr val="dk1"/>
                </a:solidFill>
                <a:latin typeface="Calibri"/>
                <a:ea typeface="Calibri"/>
                <a:cs typeface="Calibri"/>
                <a:sym typeface="Calibri"/>
              </a:rPr>
              <a:t> </a:t>
            </a:r>
            <a:endParaRPr/>
          </a:p>
          <a:p>
            <a:pPr marL="228600" marR="0" lvl="0" indent="-101600" algn="l" rtl="0">
              <a:lnSpc>
                <a:spcPct val="100000"/>
              </a:lnSpc>
              <a:spcBef>
                <a:spcPts val="100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p:txBody>
      </p:sp>
      <p:pic>
        <p:nvPicPr>
          <p:cNvPr id="183" name="Google Shape;183;p8" descr="A close up of a clock&#10;&#10;Description automatically generated"/>
          <p:cNvPicPr preferRelativeResize="0"/>
          <p:nvPr/>
        </p:nvPicPr>
        <p:blipFill rotWithShape="1">
          <a:blip r:embed="rId7">
            <a:alphaModFix/>
          </a:blip>
          <a:srcRect/>
          <a:stretch/>
        </p:blipFill>
        <p:spPr>
          <a:xfrm>
            <a:off x="199368" y="58854"/>
            <a:ext cx="1079500" cy="1079500"/>
          </a:xfrm>
          <a:prstGeom prst="rect">
            <a:avLst/>
          </a:prstGeom>
          <a:noFill/>
          <a:ln>
            <a:noFill/>
          </a:ln>
        </p:spPr>
      </p:pic>
      <p:pic>
        <p:nvPicPr>
          <p:cNvPr id="184" name="Google Shape;184;p8"/>
          <p:cNvPicPr preferRelativeResize="0"/>
          <p:nvPr/>
        </p:nvPicPr>
        <p:blipFill rotWithShape="1">
          <a:blip r:embed="rId8">
            <a:alphaModFix/>
          </a:blip>
          <a:srcRect/>
          <a:stretch/>
        </p:blipFill>
        <p:spPr>
          <a:xfrm>
            <a:off x="10039927" y="2576949"/>
            <a:ext cx="1194138" cy="1603122"/>
          </a:xfrm>
          <a:prstGeom prst="rect">
            <a:avLst/>
          </a:prstGeom>
          <a:noFill/>
          <a:ln>
            <a:noFill/>
          </a:ln>
        </p:spPr>
      </p:pic>
      <p:pic>
        <p:nvPicPr>
          <p:cNvPr id="185" name="Google Shape;185;p8"/>
          <p:cNvPicPr preferRelativeResize="0"/>
          <p:nvPr/>
        </p:nvPicPr>
        <p:blipFill rotWithShape="1">
          <a:blip r:embed="rId9">
            <a:alphaModFix/>
          </a:blip>
          <a:srcRect/>
          <a:stretch/>
        </p:blipFill>
        <p:spPr>
          <a:xfrm>
            <a:off x="985643" y="3867934"/>
            <a:ext cx="2400420" cy="2126333"/>
          </a:xfrm>
          <a:prstGeom prst="rect">
            <a:avLst/>
          </a:prstGeom>
          <a:noFill/>
          <a:ln>
            <a:noFill/>
          </a:ln>
        </p:spPr>
      </p:pic>
      <p:sp>
        <p:nvSpPr>
          <p:cNvPr id="186" name="Google Shape;186;p8"/>
          <p:cNvSpPr/>
          <p:nvPr/>
        </p:nvSpPr>
        <p:spPr>
          <a:xfrm>
            <a:off x="3363889" y="5668045"/>
            <a:ext cx="266238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i="1">
                <a:solidFill>
                  <a:schemeClr val="dk1"/>
                </a:solidFill>
                <a:latin typeface="Calibri"/>
                <a:ea typeface="Calibri"/>
                <a:cs typeface="Calibri"/>
                <a:sym typeface="Calibri"/>
              </a:rPr>
              <a:t>Image courtesy of: Britain’s Got Talent </a:t>
            </a:r>
            <a:r>
              <a:rPr lang="en-GB" sz="1000">
                <a:solidFill>
                  <a:schemeClr val="dk1"/>
                </a:solidFill>
                <a:latin typeface="Calibri"/>
                <a:ea typeface="Calibri"/>
                <a:cs typeface="Calibri"/>
                <a:sym typeface="Calibri"/>
              </a:rPr>
              <a:t>www.youtube.com/watch?v=a4Fv98jttYA&amp;t=1s </a:t>
            </a:r>
            <a:endParaRPr/>
          </a:p>
        </p:txBody>
      </p:sp>
      <p:sp>
        <p:nvSpPr>
          <p:cNvPr id="187" name="Google Shape;187;p8"/>
          <p:cNvSpPr txBox="1"/>
          <p:nvPr/>
        </p:nvSpPr>
        <p:spPr>
          <a:xfrm>
            <a:off x="1468072" y="800778"/>
            <a:ext cx="708869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1">
                <a:solidFill>
                  <a:schemeClr val="lt1"/>
                </a:solidFill>
                <a:latin typeface="Calibri"/>
                <a:ea typeface="Calibri"/>
                <a:cs typeface="Calibri"/>
                <a:sym typeface="Calibri"/>
              </a:rPr>
              <a:t>(Optional)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9"/>
          <p:cNvSpPr txBox="1">
            <a:spLocks noGrp="1"/>
          </p:cNvSpPr>
          <p:nvPr>
            <p:ph type="sldNum" idx="12"/>
          </p:nvPr>
        </p:nvSpPr>
        <p:spPr>
          <a:xfrm>
            <a:off x="122300" y="6431455"/>
            <a:ext cx="52920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t>9</a:t>
            </a:fld>
            <a:endParaRPr/>
          </a:p>
        </p:txBody>
      </p:sp>
      <p:sp>
        <p:nvSpPr>
          <p:cNvPr id="193" name="Google Shape;193;p9"/>
          <p:cNvSpPr txBox="1"/>
          <p:nvPr/>
        </p:nvSpPr>
        <p:spPr>
          <a:xfrm>
            <a:off x="648070" y="295184"/>
            <a:ext cx="10697592" cy="6400800"/>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2800"/>
              <a:buFont typeface="Arial"/>
              <a:buNone/>
            </a:pPr>
            <a:r>
              <a:rPr lang="en-GB" sz="2800" b="1">
                <a:solidFill>
                  <a:schemeClr val="dk1"/>
                </a:solidFill>
                <a:latin typeface="Calibri"/>
                <a:ea typeface="Calibri"/>
                <a:cs typeface="Calibri"/>
                <a:sym typeface="Calibri"/>
              </a:rPr>
              <a:t>Glossary of terms </a:t>
            </a:r>
            <a:endParaRPr/>
          </a:p>
          <a:p>
            <a:pPr marL="0" marR="0" lvl="0" indent="0" algn="l" rtl="0">
              <a:lnSpc>
                <a:spcPct val="90000"/>
              </a:lnSpc>
              <a:spcBef>
                <a:spcPts val="1000"/>
              </a:spcBef>
              <a:spcAft>
                <a:spcPts val="0"/>
              </a:spcAft>
              <a:buClr>
                <a:srgbClr val="0070C0"/>
              </a:buClr>
              <a:buSzPts val="2200"/>
              <a:buFont typeface="Arial"/>
              <a:buNone/>
            </a:pPr>
            <a:r>
              <a:rPr lang="en-GB" sz="2200" b="1">
                <a:solidFill>
                  <a:srgbClr val="0070C0"/>
                </a:solidFill>
                <a:latin typeface="Calibri"/>
                <a:ea typeface="Calibri"/>
                <a:cs typeface="Calibri"/>
                <a:sym typeface="Calibri"/>
              </a:rPr>
              <a:t>fair test:</a:t>
            </a:r>
            <a:r>
              <a:rPr lang="en-GB" sz="2200" b="1">
                <a:solidFill>
                  <a:schemeClr val="dk1"/>
                </a:solidFill>
                <a:latin typeface="Calibri"/>
                <a:ea typeface="Calibri"/>
                <a:cs typeface="Calibri"/>
                <a:sym typeface="Calibri"/>
              </a:rPr>
              <a:t> </a:t>
            </a:r>
            <a:r>
              <a:rPr lang="en-GB" sz="2200">
                <a:solidFill>
                  <a:schemeClr val="dk1"/>
                </a:solidFill>
                <a:latin typeface="Calibri"/>
                <a:ea typeface="Calibri"/>
                <a:cs typeface="Calibri"/>
                <a:sym typeface="Calibri"/>
              </a:rPr>
              <a:t>A </a:t>
            </a:r>
            <a:r>
              <a:rPr lang="en-GB" sz="2200" b="1">
                <a:solidFill>
                  <a:schemeClr val="dk1"/>
                </a:solidFill>
                <a:latin typeface="Calibri"/>
                <a:ea typeface="Calibri"/>
                <a:cs typeface="Calibri"/>
                <a:sym typeface="Calibri"/>
              </a:rPr>
              <a:t>fair test </a:t>
            </a:r>
            <a:r>
              <a:rPr lang="en-GB" sz="2200">
                <a:solidFill>
                  <a:schemeClr val="dk1"/>
                </a:solidFill>
                <a:latin typeface="Calibri"/>
                <a:ea typeface="Calibri"/>
                <a:cs typeface="Calibri"/>
                <a:sym typeface="Calibri"/>
              </a:rPr>
              <a:t>is an enquiry (to answer a scientific question) in which all except one variable is kept the same (controlled). </a:t>
            </a:r>
            <a:endParaRPr/>
          </a:p>
          <a:p>
            <a:pPr marL="0" marR="0" lvl="0" indent="0" algn="l" rtl="0">
              <a:lnSpc>
                <a:spcPct val="90000"/>
              </a:lnSpc>
              <a:spcBef>
                <a:spcPts val="1000"/>
              </a:spcBef>
              <a:spcAft>
                <a:spcPts val="0"/>
              </a:spcAft>
              <a:buClr>
                <a:srgbClr val="0070C0"/>
              </a:buClr>
              <a:buSzPts val="2200"/>
              <a:buFont typeface="Arial"/>
              <a:buNone/>
            </a:pPr>
            <a:r>
              <a:rPr lang="en-GB" sz="2200" b="1">
                <a:solidFill>
                  <a:srgbClr val="0070C0"/>
                </a:solidFill>
                <a:latin typeface="Calibri"/>
                <a:ea typeface="Calibri"/>
                <a:cs typeface="Calibri"/>
                <a:sym typeface="Calibri"/>
              </a:rPr>
              <a:t>line of best fit: </a:t>
            </a:r>
            <a:r>
              <a:rPr lang="en-GB" sz="2200">
                <a:solidFill>
                  <a:schemeClr val="dk1"/>
                </a:solidFill>
                <a:latin typeface="Calibri"/>
                <a:ea typeface="Calibri"/>
                <a:cs typeface="Calibri"/>
                <a:sym typeface="Calibri"/>
              </a:rPr>
              <a:t>A </a:t>
            </a:r>
            <a:r>
              <a:rPr lang="en-GB" sz="2200" b="1">
                <a:solidFill>
                  <a:schemeClr val="dk1"/>
                </a:solidFill>
                <a:latin typeface="Calibri"/>
                <a:ea typeface="Calibri"/>
                <a:cs typeface="Calibri"/>
                <a:sym typeface="Calibri"/>
              </a:rPr>
              <a:t>line of best fit </a:t>
            </a:r>
            <a:r>
              <a:rPr lang="en-GB" sz="2200">
                <a:solidFill>
                  <a:schemeClr val="dk1"/>
                </a:solidFill>
                <a:latin typeface="Calibri"/>
                <a:ea typeface="Calibri"/>
                <a:cs typeface="Calibri"/>
                <a:sym typeface="Calibri"/>
              </a:rPr>
              <a:t>is a curved or straight line that best describes the pattern that the graph data show. It is not a dot-to-dot, and in fact it does not need to go through any of the data points, provided it goes as close to as many as possible.</a:t>
            </a:r>
            <a:endParaRPr sz="2200" b="1">
              <a:solidFill>
                <a:srgbClr val="0070C0"/>
              </a:solidFill>
              <a:latin typeface="Calibri"/>
              <a:ea typeface="Calibri"/>
              <a:cs typeface="Calibri"/>
              <a:sym typeface="Calibri"/>
            </a:endParaRPr>
          </a:p>
          <a:p>
            <a:pPr marL="0" marR="0" lvl="0" indent="0" algn="l" rtl="0">
              <a:lnSpc>
                <a:spcPct val="90000"/>
              </a:lnSpc>
              <a:spcBef>
                <a:spcPts val="1000"/>
              </a:spcBef>
              <a:spcAft>
                <a:spcPts val="0"/>
              </a:spcAft>
              <a:buClr>
                <a:srgbClr val="0070C0"/>
              </a:buClr>
              <a:buSzPts val="2200"/>
              <a:buFont typeface="Arial"/>
              <a:buNone/>
            </a:pPr>
            <a:r>
              <a:rPr lang="en-GB" sz="2200" b="1">
                <a:solidFill>
                  <a:srgbClr val="0070C0"/>
                </a:solidFill>
                <a:latin typeface="Calibri"/>
                <a:ea typeface="Calibri"/>
                <a:cs typeface="Calibri"/>
                <a:sym typeface="Calibri"/>
              </a:rPr>
              <a:t>light source: </a:t>
            </a:r>
            <a:r>
              <a:rPr lang="en-GB" sz="2200">
                <a:solidFill>
                  <a:schemeClr val="dk1"/>
                </a:solidFill>
                <a:latin typeface="Calibri"/>
                <a:ea typeface="Calibri"/>
                <a:cs typeface="Calibri"/>
                <a:sym typeface="Calibri"/>
              </a:rPr>
              <a:t>A </a:t>
            </a:r>
            <a:r>
              <a:rPr lang="en-GB" sz="2200" b="1">
                <a:solidFill>
                  <a:schemeClr val="dk1"/>
                </a:solidFill>
                <a:latin typeface="Calibri"/>
                <a:ea typeface="Calibri"/>
                <a:cs typeface="Calibri"/>
                <a:sym typeface="Calibri"/>
              </a:rPr>
              <a:t>light source</a:t>
            </a:r>
            <a:r>
              <a:rPr lang="en-GB" sz="2200">
                <a:solidFill>
                  <a:schemeClr val="dk1"/>
                </a:solidFill>
                <a:latin typeface="Calibri"/>
                <a:ea typeface="Calibri"/>
                <a:cs typeface="Calibri"/>
                <a:sym typeface="Calibri"/>
              </a:rPr>
              <a:t> emits (gives out) light. </a:t>
            </a:r>
            <a:endParaRPr/>
          </a:p>
          <a:p>
            <a:pPr marL="0" marR="0" lvl="0" indent="0" algn="l" rtl="0">
              <a:lnSpc>
                <a:spcPct val="90000"/>
              </a:lnSpc>
              <a:spcBef>
                <a:spcPts val="1000"/>
              </a:spcBef>
              <a:spcAft>
                <a:spcPts val="0"/>
              </a:spcAft>
              <a:buClr>
                <a:srgbClr val="0070C0"/>
              </a:buClr>
              <a:buSzPts val="2200"/>
              <a:buFont typeface="Arial"/>
              <a:buNone/>
            </a:pPr>
            <a:r>
              <a:rPr lang="en-GB" sz="2200" b="1">
                <a:solidFill>
                  <a:srgbClr val="0070C0"/>
                </a:solidFill>
                <a:latin typeface="Calibri"/>
                <a:ea typeface="Calibri"/>
                <a:cs typeface="Calibri"/>
                <a:sym typeface="Calibri"/>
              </a:rPr>
              <a:t>object:</a:t>
            </a:r>
            <a:r>
              <a:rPr lang="en-GB" sz="2200" b="1">
                <a:solidFill>
                  <a:schemeClr val="dk1"/>
                </a:solidFill>
                <a:latin typeface="Calibri"/>
                <a:ea typeface="Calibri"/>
                <a:cs typeface="Calibri"/>
                <a:sym typeface="Calibri"/>
              </a:rPr>
              <a:t> </a:t>
            </a:r>
            <a:r>
              <a:rPr lang="en-GB" sz="2200">
                <a:solidFill>
                  <a:schemeClr val="dk1"/>
                </a:solidFill>
                <a:latin typeface="Calibri"/>
                <a:ea typeface="Calibri"/>
                <a:cs typeface="Calibri"/>
                <a:sym typeface="Calibri"/>
              </a:rPr>
              <a:t>A shadow is seen when an </a:t>
            </a:r>
            <a:r>
              <a:rPr lang="en-GB" sz="2200" b="1">
                <a:solidFill>
                  <a:schemeClr val="dk1"/>
                </a:solidFill>
                <a:latin typeface="Calibri"/>
                <a:ea typeface="Calibri"/>
                <a:cs typeface="Calibri"/>
                <a:sym typeface="Calibri"/>
              </a:rPr>
              <a:t>object</a:t>
            </a:r>
            <a:r>
              <a:rPr lang="en-GB" sz="2200">
                <a:solidFill>
                  <a:schemeClr val="dk1"/>
                </a:solidFill>
                <a:latin typeface="Calibri"/>
                <a:ea typeface="Calibri"/>
                <a:cs typeface="Calibri"/>
                <a:sym typeface="Calibri"/>
              </a:rPr>
              <a:t> blocks light from a surface.</a:t>
            </a:r>
            <a:endParaRPr/>
          </a:p>
          <a:p>
            <a:pPr marL="0" marR="0" lvl="0" indent="0" algn="l" rtl="0">
              <a:lnSpc>
                <a:spcPct val="90000"/>
              </a:lnSpc>
              <a:spcBef>
                <a:spcPts val="1000"/>
              </a:spcBef>
              <a:spcAft>
                <a:spcPts val="0"/>
              </a:spcAft>
              <a:buClr>
                <a:srgbClr val="0070C0"/>
              </a:buClr>
              <a:buSzPts val="2200"/>
              <a:buFont typeface="Arial"/>
              <a:buNone/>
            </a:pPr>
            <a:r>
              <a:rPr lang="en-GB" sz="2200" b="1">
                <a:solidFill>
                  <a:srgbClr val="0070C0"/>
                </a:solidFill>
                <a:latin typeface="Calibri"/>
                <a:ea typeface="Calibri"/>
                <a:cs typeface="Calibri"/>
                <a:sym typeface="Calibri"/>
              </a:rPr>
              <a:t>opaque: </a:t>
            </a:r>
            <a:r>
              <a:rPr lang="en-GB" sz="2200" b="1">
                <a:solidFill>
                  <a:schemeClr val="dk1"/>
                </a:solidFill>
                <a:latin typeface="Calibri"/>
                <a:ea typeface="Calibri"/>
                <a:cs typeface="Calibri"/>
                <a:sym typeface="Calibri"/>
              </a:rPr>
              <a:t>Opaque</a:t>
            </a:r>
            <a:r>
              <a:rPr lang="en-GB" sz="2200">
                <a:solidFill>
                  <a:schemeClr val="dk1"/>
                </a:solidFill>
                <a:latin typeface="Calibri"/>
                <a:ea typeface="Calibri"/>
                <a:cs typeface="Calibri"/>
                <a:sym typeface="Calibri"/>
              </a:rPr>
              <a:t> materials/objects block all light.</a:t>
            </a:r>
            <a:endParaRPr/>
          </a:p>
          <a:p>
            <a:pPr marL="0" marR="0" lvl="0" indent="0" algn="l" rtl="0">
              <a:lnSpc>
                <a:spcPct val="90000"/>
              </a:lnSpc>
              <a:spcBef>
                <a:spcPts val="1000"/>
              </a:spcBef>
              <a:spcAft>
                <a:spcPts val="0"/>
              </a:spcAft>
              <a:buClr>
                <a:srgbClr val="0070C0"/>
              </a:buClr>
              <a:buSzPts val="2200"/>
              <a:buFont typeface="Arial"/>
              <a:buNone/>
            </a:pPr>
            <a:r>
              <a:rPr lang="en-GB" sz="2200" b="1">
                <a:solidFill>
                  <a:srgbClr val="0070C0"/>
                </a:solidFill>
                <a:latin typeface="Calibri"/>
                <a:ea typeface="Calibri"/>
                <a:cs typeface="Calibri"/>
                <a:sym typeface="Calibri"/>
              </a:rPr>
              <a:t>screen: </a:t>
            </a:r>
            <a:r>
              <a:rPr lang="en-GB" sz="2200">
                <a:solidFill>
                  <a:schemeClr val="dk1"/>
                </a:solidFill>
                <a:latin typeface="Calibri"/>
                <a:ea typeface="Calibri"/>
                <a:cs typeface="Calibri"/>
                <a:sym typeface="Calibri"/>
              </a:rPr>
              <a:t>A </a:t>
            </a:r>
            <a:r>
              <a:rPr lang="en-GB" sz="2200" b="1">
                <a:solidFill>
                  <a:schemeClr val="dk1"/>
                </a:solidFill>
                <a:latin typeface="Calibri"/>
                <a:ea typeface="Calibri"/>
                <a:cs typeface="Calibri"/>
                <a:sym typeface="Calibri"/>
              </a:rPr>
              <a:t>screen</a:t>
            </a:r>
            <a:r>
              <a:rPr lang="en-GB" sz="2200">
                <a:solidFill>
                  <a:schemeClr val="dk1"/>
                </a:solidFill>
                <a:latin typeface="Calibri"/>
                <a:ea typeface="Calibri"/>
                <a:cs typeface="Calibri"/>
                <a:sym typeface="Calibri"/>
              </a:rPr>
              <a:t> is a surface on which a shadow is seen.</a:t>
            </a:r>
            <a:endParaRPr/>
          </a:p>
          <a:p>
            <a:pPr marL="0" marR="0" lvl="0" indent="0" algn="l" rtl="0">
              <a:lnSpc>
                <a:spcPct val="90000"/>
              </a:lnSpc>
              <a:spcBef>
                <a:spcPts val="1000"/>
              </a:spcBef>
              <a:spcAft>
                <a:spcPts val="0"/>
              </a:spcAft>
              <a:buClr>
                <a:srgbClr val="0070C0"/>
              </a:buClr>
              <a:buSzPts val="2200"/>
              <a:buFont typeface="Arial"/>
              <a:buNone/>
            </a:pPr>
            <a:r>
              <a:rPr lang="en-GB" sz="2200" b="1">
                <a:solidFill>
                  <a:srgbClr val="0070C0"/>
                </a:solidFill>
                <a:latin typeface="Calibri"/>
                <a:ea typeface="Calibri"/>
                <a:cs typeface="Calibri"/>
                <a:sym typeface="Calibri"/>
              </a:rPr>
              <a:t>shadow: </a:t>
            </a:r>
            <a:r>
              <a:rPr lang="en-GB" sz="2200">
                <a:solidFill>
                  <a:schemeClr val="dk1"/>
                </a:solidFill>
                <a:latin typeface="Calibri"/>
                <a:ea typeface="Calibri"/>
                <a:cs typeface="Calibri"/>
                <a:sym typeface="Calibri"/>
              </a:rPr>
              <a:t>A </a:t>
            </a:r>
            <a:r>
              <a:rPr lang="en-GB" sz="2200" b="1">
                <a:solidFill>
                  <a:schemeClr val="dk1"/>
                </a:solidFill>
                <a:latin typeface="Calibri"/>
                <a:ea typeface="Calibri"/>
                <a:cs typeface="Calibri"/>
                <a:sym typeface="Calibri"/>
              </a:rPr>
              <a:t>shadow</a:t>
            </a:r>
            <a:r>
              <a:rPr lang="en-GB" sz="2200">
                <a:solidFill>
                  <a:schemeClr val="dk1"/>
                </a:solidFill>
                <a:latin typeface="Calibri"/>
                <a:ea typeface="Calibri"/>
                <a:cs typeface="Calibri"/>
                <a:sym typeface="Calibri"/>
              </a:rPr>
              <a:t> is a dark area caused by blocking light from reaching a surface or screen.</a:t>
            </a:r>
            <a:endParaRPr/>
          </a:p>
          <a:p>
            <a:pPr marL="0" marR="0" lvl="0" indent="0" algn="l" rtl="0">
              <a:lnSpc>
                <a:spcPct val="90000"/>
              </a:lnSpc>
              <a:spcBef>
                <a:spcPts val="1000"/>
              </a:spcBef>
              <a:spcAft>
                <a:spcPts val="0"/>
              </a:spcAft>
              <a:buClr>
                <a:srgbClr val="0070C0"/>
              </a:buClr>
              <a:buSzPts val="2200"/>
              <a:buFont typeface="Arial"/>
              <a:buNone/>
            </a:pPr>
            <a:r>
              <a:rPr lang="en-GB" sz="2200" b="1">
                <a:solidFill>
                  <a:srgbClr val="0070C0"/>
                </a:solidFill>
                <a:latin typeface="Calibri"/>
                <a:ea typeface="Calibri"/>
                <a:cs typeface="Calibri"/>
                <a:sym typeface="Calibri"/>
              </a:rPr>
              <a:t>transparent: </a:t>
            </a:r>
            <a:r>
              <a:rPr lang="en-GB" sz="2200" b="1">
                <a:solidFill>
                  <a:schemeClr val="dk1"/>
                </a:solidFill>
                <a:latin typeface="Calibri"/>
                <a:ea typeface="Calibri"/>
                <a:cs typeface="Calibri"/>
                <a:sym typeface="Calibri"/>
              </a:rPr>
              <a:t>Transparent</a:t>
            </a:r>
            <a:r>
              <a:rPr lang="en-GB" sz="2200">
                <a:solidFill>
                  <a:schemeClr val="dk1"/>
                </a:solidFill>
                <a:latin typeface="Calibri"/>
                <a:ea typeface="Calibri"/>
                <a:cs typeface="Calibri"/>
                <a:sym typeface="Calibri"/>
              </a:rPr>
              <a:t> materials look clear, as all light passes through them.</a:t>
            </a:r>
            <a:endParaRPr/>
          </a:p>
          <a:p>
            <a:pPr marL="0" marR="0" lvl="0" indent="0" algn="l" rtl="0">
              <a:lnSpc>
                <a:spcPct val="90000"/>
              </a:lnSpc>
              <a:spcBef>
                <a:spcPts val="1000"/>
              </a:spcBef>
              <a:spcAft>
                <a:spcPts val="0"/>
              </a:spcAft>
              <a:buClr>
                <a:srgbClr val="0070C0"/>
              </a:buClr>
              <a:buSzPts val="2200"/>
              <a:buFont typeface="Arial"/>
              <a:buNone/>
            </a:pPr>
            <a:r>
              <a:rPr lang="en-GB" sz="2200" b="1">
                <a:solidFill>
                  <a:srgbClr val="0070C0"/>
                </a:solidFill>
                <a:latin typeface="Calibri"/>
                <a:ea typeface="Calibri"/>
                <a:cs typeface="Calibri"/>
                <a:sym typeface="Calibri"/>
              </a:rPr>
              <a:t>translucent: </a:t>
            </a:r>
            <a:r>
              <a:rPr lang="en-GB" sz="2200" b="1">
                <a:solidFill>
                  <a:schemeClr val="dk1"/>
                </a:solidFill>
                <a:latin typeface="Calibri"/>
                <a:ea typeface="Calibri"/>
                <a:cs typeface="Calibri"/>
                <a:sym typeface="Calibri"/>
              </a:rPr>
              <a:t>Translucent</a:t>
            </a:r>
            <a:r>
              <a:rPr lang="en-GB" sz="2200">
                <a:solidFill>
                  <a:schemeClr val="dk1"/>
                </a:solidFill>
                <a:latin typeface="Calibri"/>
                <a:ea typeface="Calibri"/>
                <a:cs typeface="Calibri"/>
                <a:sym typeface="Calibri"/>
              </a:rPr>
              <a:t> materials look cloudy, as they only let some light through.</a:t>
            </a:r>
            <a:endParaRPr sz="2200" b="1">
              <a:solidFill>
                <a:srgbClr val="0070C0"/>
              </a:solidFill>
              <a:latin typeface="Calibri"/>
              <a:ea typeface="Calibri"/>
              <a:cs typeface="Calibri"/>
              <a:sym typeface="Calibri"/>
            </a:endParaRPr>
          </a:p>
          <a:p>
            <a:pPr marL="0" marR="0" lvl="0" indent="0" algn="l" rtl="0">
              <a:lnSpc>
                <a:spcPct val="90000"/>
              </a:lnSpc>
              <a:spcBef>
                <a:spcPts val="1000"/>
              </a:spcBef>
              <a:spcAft>
                <a:spcPts val="0"/>
              </a:spcAft>
              <a:buClr>
                <a:srgbClr val="0070C0"/>
              </a:buClr>
              <a:buSzPts val="2200"/>
              <a:buFont typeface="Arial"/>
              <a:buNone/>
            </a:pPr>
            <a:r>
              <a:rPr lang="en-GB" sz="2200" b="1">
                <a:solidFill>
                  <a:srgbClr val="0070C0"/>
                </a:solidFill>
                <a:latin typeface="Calibri"/>
                <a:ea typeface="Calibri"/>
                <a:cs typeface="Calibri"/>
                <a:sym typeface="Calibri"/>
              </a:rPr>
              <a:t>variable: </a:t>
            </a:r>
            <a:r>
              <a:rPr lang="en-GB" sz="2200">
                <a:solidFill>
                  <a:schemeClr val="dk1"/>
                </a:solidFill>
                <a:latin typeface="Calibri"/>
                <a:ea typeface="Calibri"/>
                <a:cs typeface="Calibri"/>
                <a:sym typeface="Calibri"/>
              </a:rPr>
              <a:t>A </a:t>
            </a:r>
            <a:r>
              <a:rPr lang="en-GB" sz="2200" b="1">
                <a:solidFill>
                  <a:schemeClr val="dk1"/>
                </a:solidFill>
                <a:latin typeface="Calibri"/>
                <a:ea typeface="Calibri"/>
                <a:cs typeface="Calibri"/>
                <a:sym typeface="Calibri"/>
              </a:rPr>
              <a:t>variable</a:t>
            </a:r>
            <a:r>
              <a:rPr lang="en-GB" sz="2200">
                <a:solidFill>
                  <a:schemeClr val="dk1"/>
                </a:solidFill>
                <a:latin typeface="Calibri"/>
                <a:ea typeface="Calibri"/>
                <a:cs typeface="Calibri"/>
                <a:sym typeface="Calibri"/>
              </a:rPr>
              <a:t> is something (a factor) that we either change or decide not to change in an experiment. In a fair test we only change one variable.</a:t>
            </a:r>
            <a:endParaRPr sz="2200">
              <a:solidFill>
                <a:schemeClr val="dk1"/>
              </a:solidFill>
              <a:latin typeface="Calibri"/>
              <a:ea typeface="Calibri"/>
              <a:cs typeface="Calibri"/>
              <a:sym typeface="Calibri"/>
            </a:endParaRPr>
          </a:p>
          <a:p>
            <a:pPr marL="0" marR="0" lvl="0" indent="0" algn="l" rtl="0">
              <a:lnSpc>
                <a:spcPct val="80000"/>
              </a:lnSpc>
              <a:spcBef>
                <a:spcPts val="100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0" marR="0" lvl="0" indent="0" algn="l" rtl="0">
              <a:lnSpc>
                <a:spcPct val="80000"/>
              </a:lnSpc>
              <a:spcBef>
                <a:spcPts val="100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0" marR="0" lvl="0" indent="0" algn="l" rtl="0">
              <a:lnSpc>
                <a:spcPct val="80000"/>
              </a:lnSpc>
              <a:spcBef>
                <a:spcPts val="100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A16988A4411D43993AF1AD54B21A42" ma:contentTypeVersion="18" ma:contentTypeDescription="Create a new document." ma:contentTypeScope="" ma:versionID="7d3cd43ba70f36fa3c37690c706d8f06">
  <xsd:schema xmlns:xsd="http://www.w3.org/2001/XMLSchema" xmlns:xs="http://www.w3.org/2001/XMLSchema" xmlns:p="http://schemas.microsoft.com/office/2006/metadata/properties" xmlns:ns2="595e4c87-8aad-4424-8d13-4e1a0ac8f772" xmlns:ns3="a06a9706-ad8f-4101-9ff4-bb1986540cca" targetNamespace="http://schemas.microsoft.com/office/2006/metadata/properties" ma:root="true" ma:fieldsID="98fd641a8cfad8eba1586fc43b07f76d" ns2:_="" ns3:_="">
    <xsd:import namespace="595e4c87-8aad-4424-8d13-4e1a0ac8f772"/>
    <xsd:import namespace="a06a9706-ad8f-4101-9ff4-bb1986540cc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5e4c87-8aad-4424-8d13-4e1a0ac8f7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b860b5a-276f-4e20-a60a-049ecf2d2c4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06a9706-ad8f-4101-9ff4-bb1986540cc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c8a0f90-a25b-428a-ba85-bf7ee30a594a}" ma:internalName="TaxCatchAll" ma:showField="CatchAllData" ma:web="a06a9706-ad8f-4101-9ff4-bb1986540c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BBC196-DE8B-49B4-A2A3-CA978B28463D}"/>
</file>

<file path=customXml/itemProps2.xml><?xml version="1.0" encoding="utf-8"?>
<ds:datastoreItem xmlns:ds="http://schemas.openxmlformats.org/officeDocument/2006/customXml" ds:itemID="{79540CA2-2358-4F74-BA80-85639BC6EC91}"/>
</file>

<file path=docProps/app.xml><?xml version="1.0" encoding="utf-8"?>
<Properties xmlns="http://schemas.openxmlformats.org/officeDocument/2006/extended-properties" xmlns:vt="http://schemas.openxmlformats.org/officeDocument/2006/docPropsVTypes">
  <TotalTime>0</TotalTime>
  <Words>1866</Words>
  <Application>Microsoft Office PowerPoint</Application>
  <PresentationFormat>Widescreen</PresentationFormat>
  <Paragraphs>156</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Arial</vt:lpstr>
      <vt:lpstr>Lato Black</vt:lpstr>
      <vt:lpstr>Office Theme</vt:lpstr>
      <vt:lpstr>PowerPoint Presentation</vt:lpstr>
      <vt:lpstr>Light</vt:lpstr>
      <vt:lpstr>Explore, review, think, talk…</vt:lpstr>
      <vt:lpstr>Explore, review, think, talk…</vt:lpstr>
      <vt:lpstr>Investigating the size of shadows</vt:lpstr>
      <vt:lpstr>PowerPoint Presentation</vt:lpstr>
      <vt:lpstr>Think and talk about your findings…</vt:lpstr>
      <vt:lpstr>Find out more…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Watson</dc:creator>
  <cp:lastModifiedBy>Alistair Strayton</cp:lastModifiedBy>
  <cp:revision>1</cp:revision>
  <dcterms:created xsi:type="dcterms:W3CDTF">2020-05-07T10:09:53Z</dcterms:created>
  <dcterms:modified xsi:type="dcterms:W3CDTF">2020-05-27T17:32:39Z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0x010100ECDF125A2BE7EC4BBA5D53924D00436D</vt:lpwstr>
  </property>
</Properties>
</file>